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8"/>
  </p:notesMasterIdLst>
  <p:handoutMasterIdLst>
    <p:handoutMasterId r:id="rId29"/>
  </p:handoutMasterIdLst>
  <p:sldIdLst>
    <p:sldId id="256" r:id="rId2"/>
    <p:sldId id="258" r:id="rId3"/>
    <p:sldId id="259" r:id="rId4"/>
    <p:sldId id="289" r:id="rId5"/>
    <p:sldId id="293" r:id="rId6"/>
    <p:sldId id="288" r:id="rId7"/>
    <p:sldId id="281" r:id="rId8"/>
    <p:sldId id="286" r:id="rId9"/>
    <p:sldId id="287" r:id="rId10"/>
    <p:sldId id="260" r:id="rId11"/>
    <p:sldId id="274" r:id="rId12"/>
    <p:sldId id="277" r:id="rId13"/>
    <p:sldId id="276" r:id="rId14"/>
    <p:sldId id="262" r:id="rId15"/>
    <p:sldId id="265" r:id="rId16"/>
    <p:sldId id="266" r:id="rId17"/>
    <p:sldId id="291" r:id="rId18"/>
    <p:sldId id="290" r:id="rId19"/>
    <p:sldId id="268" r:id="rId20"/>
    <p:sldId id="269" r:id="rId21"/>
    <p:sldId id="283" r:id="rId22"/>
    <p:sldId id="292" r:id="rId23"/>
    <p:sldId id="279" r:id="rId24"/>
    <p:sldId id="280" r:id="rId25"/>
    <p:sldId id="270" r:id="rId26"/>
    <p:sldId id="294" r:id="rId27"/>
  </p:sldIdLst>
  <p:sldSz cx="9144000" cy="6858000" type="screen4x3"/>
  <p:notesSz cx="6735763" cy="9866313"/>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66CC"/>
    <a:srgbClr val="146E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19413" cy="493713"/>
          </a:xfrm>
          <a:prstGeom prst="rect">
            <a:avLst/>
          </a:prstGeom>
        </p:spPr>
        <p:txBody>
          <a:bodyPr vert="horz" lIns="90837" tIns="45418" rIns="90837" bIns="45418"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sz="quarter" idx="1"/>
          </p:nvPr>
        </p:nvSpPr>
        <p:spPr>
          <a:xfrm>
            <a:off x="3814763" y="0"/>
            <a:ext cx="2919412" cy="493713"/>
          </a:xfrm>
          <a:prstGeom prst="rect">
            <a:avLst/>
          </a:prstGeom>
        </p:spPr>
        <p:txBody>
          <a:bodyPr vert="horz" lIns="90837" tIns="45418" rIns="90837" bIns="45418" rtlCol="0"/>
          <a:lstStyle>
            <a:lvl1pPr algn="r" fontAlgn="auto">
              <a:spcBef>
                <a:spcPts val="0"/>
              </a:spcBef>
              <a:spcAft>
                <a:spcPts val="0"/>
              </a:spcAft>
              <a:defRPr sz="1200" smtClean="0">
                <a:latin typeface="+mn-lt"/>
                <a:cs typeface="+mn-cs"/>
              </a:defRPr>
            </a:lvl1pPr>
          </a:lstStyle>
          <a:p>
            <a:pPr>
              <a:defRPr/>
            </a:pPr>
            <a:fld id="{E1350419-C509-4212-B444-3B8E45434223}" type="datetimeFigureOut">
              <a:rPr lang="tr-TR"/>
              <a:pPr>
                <a:defRPr/>
              </a:pPr>
              <a:t>19.11.2018</a:t>
            </a:fld>
            <a:endParaRPr lang="tr-TR"/>
          </a:p>
        </p:txBody>
      </p:sp>
      <p:sp>
        <p:nvSpPr>
          <p:cNvPr id="4" name="Altbilgi Yer Tutucusu 3"/>
          <p:cNvSpPr>
            <a:spLocks noGrp="1"/>
          </p:cNvSpPr>
          <p:nvPr>
            <p:ph type="ftr" sz="quarter" idx="2"/>
          </p:nvPr>
        </p:nvSpPr>
        <p:spPr>
          <a:xfrm>
            <a:off x="1" y="9371013"/>
            <a:ext cx="2919413" cy="493712"/>
          </a:xfrm>
          <a:prstGeom prst="rect">
            <a:avLst/>
          </a:prstGeom>
        </p:spPr>
        <p:txBody>
          <a:bodyPr vert="horz" lIns="90837" tIns="45418" rIns="90837" bIns="45418" rtlCol="0" anchor="b"/>
          <a:lstStyle>
            <a:lvl1pPr algn="l" fontAlgn="auto">
              <a:spcBef>
                <a:spcPts val="0"/>
              </a:spcBef>
              <a:spcAft>
                <a:spcPts val="0"/>
              </a:spcAft>
              <a:defRPr sz="1200">
                <a:latin typeface="+mn-lt"/>
                <a:cs typeface="+mn-cs"/>
              </a:defRPr>
            </a:lvl1pPr>
          </a:lstStyle>
          <a:p>
            <a:pPr>
              <a:defRPr/>
            </a:pPr>
            <a:endParaRPr lang="tr-TR"/>
          </a:p>
        </p:txBody>
      </p:sp>
      <p:sp>
        <p:nvSpPr>
          <p:cNvPr id="5" name="Slayt Numarası Yer Tutucusu 4"/>
          <p:cNvSpPr>
            <a:spLocks noGrp="1"/>
          </p:cNvSpPr>
          <p:nvPr>
            <p:ph type="sldNum" sz="quarter" idx="3"/>
          </p:nvPr>
        </p:nvSpPr>
        <p:spPr>
          <a:xfrm>
            <a:off x="3814763" y="9371013"/>
            <a:ext cx="2919412" cy="493712"/>
          </a:xfrm>
          <a:prstGeom prst="rect">
            <a:avLst/>
          </a:prstGeom>
        </p:spPr>
        <p:txBody>
          <a:bodyPr vert="horz" lIns="90837" tIns="45418" rIns="90837" bIns="45418" rtlCol="0" anchor="b"/>
          <a:lstStyle>
            <a:lvl1pPr algn="r" fontAlgn="auto">
              <a:spcBef>
                <a:spcPts val="0"/>
              </a:spcBef>
              <a:spcAft>
                <a:spcPts val="0"/>
              </a:spcAft>
              <a:defRPr sz="1200" smtClean="0">
                <a:latin typeface="+mn-lt"/>
                <a:cs typeface="+mn-cs"/>
              </a:defRPr>
            </a:lvl1pPr>
          </a:lstStyle>
          <a:p>
            <a:pPr>
              <a:defRPr/>
            </a:pPr>
            <a:fld id="{D1A439EC-6230-4726-A309-EF17E3F06FDD}" type="slidenum">
              <a:rPr lang="tr-TR"/>
              <a:pPr>
                <a:defRPr/>
              </a:pPr>
              <a:t>‹#›</a:t>
            </a:fld>
            <a:endParaRPr lang="tr-TR"/>
          </a:p>
        </p:txBody>
      </p:sp>
    </p:spTree>
    <p:extLst>
      <p:ext uri="{BB962C8B-B14F-4D97-AF65-F5344CB8AC3E}">
        <p14:creationId xmlns:p14="http://schemas.microsoft.com/office/powerpoint/2010/main" xmlns="" val="2505541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19413" cy="493713"/>
          </a:xfrm>
          <a:prstGeom prst="rect">
            <a:avLst/>
          </a:prstGeom>
        </p:spPr>
        <p:txBody>
          <a:bodyPr vert="horz" lIns="90837" tIns="45418" rIns="90837" bIns="45418"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14763" y="0"/>
            <a:ext cx="2919412" cy="493713"/>
          </a:xfrm>
          <a:prstGeom prst="rect">
            <a:avLst/>
          </a:prstGeom>
        </p:spPr>
        <p:txBody>
          <a:bodyPr vert="horz" lIns="90837" tIns="45418" rIns="90837" bIns="45418" rtlCol="0"/>
          <a:lstStyle>
            <a:lvl1pPr algn="r" fontAlgn="auto">
              <a:spcBef>
                <a:spcPts val="0"/>
              </a:spcBef>
              <a:spcAft>
                <a:spcPts val="0"/>
              </a:spcAft>
              <a:defRPr sz="1200" smtClean="0">
                <a:latin typeface="+mn-lt"/>
                <a:cs typeface="+mn-cs"/>
              </a:defRPr>
            </a:lvl1pPr>
          </a:lstStyle>
          <a:p>
            <a:pPr>
              <a:defRPr/>
            </a:pPr>
            <a:fld id="{4E8EDE69-3FDB-4D4B-A2E3-8E1845EDED3D}" type="datetimeFigureOut">
              <a:rPr lang="tr-TR"/>
              <a:pPr>
                <a:defRPr/>
              </a:pPr>
              <a:t>19.11.2018</a:t>
            </a:fld>
            <a:endParaRPr lang="tr-TR"/>
          </a:p>
        </p:txBody>
      </p:sp>
      <p:sp>
        <p:nvSpPr>
          <p:cNvPr id="4" name="Slayt Görüntüsü Yer Tutucus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837" tIns="45418" rIns="90837" bIns="45418" rtlCol="0" anchor="ctr"/>
          <a:lstStyle/>
          <a:p>
            <a:pPr lvl="0"/>
            <a:endParaRPr lang="tr-TR" noProof="0"/>
          </a:p>
        </p:txBody>
      </p:sp>
      <p:sp>
        <p:nvSpPr>
          <p:cNvPr id="5" name="Not Yer Tutucusu 4"/>
          <p:cNvSpPr>
            <a:spLocks noGrp="1"/>
          </p:cNvSpPr>
          <p:nvPr>
            <p:ph type="body" sz="quarter" idx="3"/>
          </p:nvPr>
        </p:nvSpPr>
        <p:spPr>
          <a:xfrm>
            <a:off x="673101" y="4686300"/>
            <a:ext cx="5389563" cy="4440238"/>
          </a:xfrm>
          <a:prstGeom prst="rect">
            <a:avLst/>
          </a:prstGeom>
        </p:spPr>
        <p:txBody>
          <a:bodyPr vert="horz" lIns="90837" tIns="45418" rIns="90837" bIns="45418"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1" y="9371013"/>
            <a:ext cx="2919413" cy="493712"/>
          </a:xfrm>
          <a:prstGeom prst="rect">
            <a:avLst/>
          </a:prstGeom>
        </p:spPr>
        <p:txBody>
          <a:bodyPr vert="horz" lIns="90837" tIns="45418" rIns="90837" bIns="45418"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14763" y="9371013"/>
            <a:ext cx="2919412" cy="493712"/>
          </a:xfrm>
          <a:prstGeom prst="rect">
            <a:avLst/>
          </a:prstGeom>
        </p:spPr>
        <p:txBody>
          <a:bodyPr vert="horz" lIns="90837" tIns="45418" rIns="90837" bIns="45418" rtlCol="0" anchor="b"/>
          <a:lstStyle>
            <a:lvl1pPr algn="r" fontAlgn="auto">
              <a:spcBef>
                <a:spcPts val="0"/>
              </a:spcBef>
              <a:spcAft>
                <a:spcPts val="0"/>
              </a:spcAft>
              <a:defRPr sz="1200" smtClean="0">
                <a:latin typeface="+mn-lt"/>
                <a:cs typeface="+mn-cs"/>
              </a:defRPr>
            </a:lvl1pPr>
          </a:lstStyle>
          <a:p>
            <a:pPr>
              <a:defRPr/>
            </a:pPr>
            <a:fld id="{323829E6-CB4C-4DE4-8857-EEC9D9A9E233}" type="slidenum">
              <a:rPr lang="tr-TR"/>
              <a:pPr>
                <a:defRPr/>
              </a:pPr>
              <a:t>‹#›</a:t>
            </a:fld>
            <a:endParaRPr lang="tr-TR"/>
          </a:p>
        </p:txBody>
      </p:sp>
    </p:spTree>
    <p:extLst>
      <p:ext uri="{BB962C8B-B14F-4D97-AF65-F5344CB8AC3E}">
        <p14:creationId xmlns:p14="http://schemas.microsoft.com/office/powerpoint/2010/main" xmlns="" val="7957499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5" name="Date Placeholder 3"/>
          <p:cNvSpPr>
            <a:spLocks noGrp="1"/>
          </p:cNvSpPr>
          <p:nvPr>
            <p:ph type="dt" sz="half" idx="10"/>
          </p:nvPr>
        </p:nvSpPr>
        <p:spPr/>
        <p:txBody>
          <a:bodyPr/>
          <a:lstStyle>
            <a:lvl1pPr>
              <a:defRPr/>
            </a:lvl1pPr>
          </a:lstStyle>
          <a:p>
            <a:pPr>
              <a:defRPr/>
            </a:pPr>
            <a:fld id="{F4334A0F-0833-4309-B2D3-07784EC536B2}" type="datetime1">
              <a:rPr lang="tr-TR"/>
              <a:pPr>
                <a:defRPr/>
              </a:pPr>
              <a:t>19.11.2018</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27DC78F9-9EE3-4687-B626-265DCC40388B}"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A517AD15-2A7A-423E-A631-F56B46081F79}" type="datetime1">
              <a:rPr lang="tr-TR"/>
              <a:pPr>
                <a:defRPr/>
              </a:pPr>
              <a:t>19.11.2018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05B9F4E-A79F-4FA7-9C1E-A8EECC42B039}"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885A5B7D-2C25-4B72-A871-8C848324D4FF}" type="datetime1">
              <a:rPr lang="tr-TR"/>
              <a:pPr>
                <a:defRPr/>
              </a:pPr>
              <a:t>19.11.2018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2D85F569-053B-4A66-9DCD-994717C8704C}"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78DB0E02-2C28-41B7-9310-279209E9BE8D}" type="datetime1">
              <a:rPr lang="tr-TR"/>
              <a:pPr>
                <a:defRPr/>
              </a:pPr>
              <a:t>19.11.2018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CD5BED98-A1CF-40EC-92A8-F904AE5E363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5BD1D84D-6CCD-4DC1-A97E-0C986C836DD3}" type="datetime1">
              <a:rPr lang="tr-TR"/>
              <a:pPr>
                <a:defRPr/>
              </a:pPr>
              <a:t>19.11.2018</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2A3E1F7D-6B8E-4361-9B6B-8FF0249B97FE}"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C604D4D0-EEC3-4B9D-878C-B26AEDA5AF46}" type="datetime1">
              <a:rPr lang="tr-TR"/>
              <a:pPr>
                <a:defRPr/>
              </a:pPr>
              <a:t>19.11.2018</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3A44C607-EB14-4B55-B504-620C7B915BA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fld id="{844A53D0-220C-441C-9035-10E0F592A230}" type="datetime1">
              <a:rPr lang="tr-TR"/>
              <a:pPr>
                <a:defRPr/>
              </a:pPr>
              <a:t>19.11.2018</a:t>
            </a:fld>
            <a:endParaRPr lang="tr-TR"/>
          </a:p>
        </p:txBody>
      </p:sp>
      <p:sp>
        <p:nvSpPr>
          <p:cNvPr id="9" name="Footer Placeholder 7"/>
          <p:cNvSpPr>
            <a:spLocks noGrp="1"/>
          </p:cNvSpPr>
          <p:nvPr>
            <p:ph type="ftr" sz="quarter" idx="11"/>
          </p:nvPr>
        </p:nvSpPr>
        <p:spPr/>
        <p:txBody>
          <a:bodyPr/>
          <a:lstStyle>
            <a:lvl1pPr>
              <a:defRPr/>
            </a:lvl1pPr>
          </a:lstStyle>
          <a:p>
            <a:pPr>
              <a:defRPr/>
            </a:pPr>
            <a:endParaRPr lang="tr-TR"/>
          </a:p>
        </p:txBody>
      </p:sp>
      <p:sp>
        <p:nvSpPr>
          <p:cNvPr id="10" name="Slide Number Placeholder 8"/>
          <p:cNvSpPr>
            <a:spLocks noGrp="1"/>
          </p:cNvSpPr>
          <p:nvPr>
            <p:ph type="sldNum" sz="quarter" idx="12"/>
          </p:nvPr>
        </p:nvSpPr>
        <p:spPr/>
        <p:txBody>
          <a:bodyPr/>
          <a:lstStyle>
            <a:lvl1pPr>
              <a:defRPr/>
            </a:lvl1pPr>
          </a:lstStyle>
          <a:p>
            <a:pPr>
              <a:defRPr/>
            </a:pPr>
            <a:fld id="{FB962F82-0224-4B85-A9DF-7519EDC816AF}"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fld id="{8F0096DF-ED1C-4449-85BE-72E62FFD77FA}" type="datetime1">
              <a:rPr lang="tr-TR"/>
              <a:pPr>
                <a:defRPr/>
              </a:pPr>
              <a:t>19.11.2018</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88991426-A3D1-4C4A-BEE3-7D043F0D5DE4}"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C57ED0-AB5D-46E2-B9BF-7A4F7A640DF1}" type="datetime1">
              <a:rPr lang="tr-TR"/>
              <a:pPr>
                <a:defRPr/>
              </a:pPr>
              <a:t>19.11.2018</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AEDC1816-DF4E-4F33-B286-0597AFC57F9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fld id="{24DD57D4-9030-4A9E-9F58-F5FAC55D5317}" type="datetime1">
              <a:rPr lang="tr-TR"/>
              <a:pPr>
                <a:defRPr/>
              </a:pPr>
              <a:t>19.11.2018</a:t>
            </a:fld>
            <a:endParaRPr lang="tr-TR"/>
          </a:p>
        </p:txBody>
      </p:sp>
      <p:sp>
        <p:nvSpPr>
          <p:cNvPr id="7" name="Footer Placeholder 5"/>
          <p:cNvSpPr>
            <a:spLocks noGrp="1"/>
          </p:cNvSpPr>
          <p:nvPr>
            <p:ph type="ftr" sz="quarter" idx="11"/>
          </p:nvPr>
        </p:nvSpPr>
        <p:spPr/>
        <p:txBody>
          <a:bodyPr/>
          <a:lstStyle>
            <a:lvl1pPr>
              <a:defRPr/>
            </a:lvl1pPr>
          </a:lstStyle>
          <a:p>
            <a:pPr>
              <a:defRPr/>
            </a:pPr>
            <a:endParaRPr lang="tr-TR"/>
          </a:p>
        </p:txBody>
      </p:sp>
      <p:sp>
        <p:nvSpPr>
          <p:cNvPr id="8" name="Slide Number Placeholder 6"/>
          <p:cNvSpPr>
            <a:spLocks noGrp="1"/>
          </p:cNvSpPr>
          <p:nvPr>
            <p:ph type="sldNum" sz="quarter" idx="12"/>
          </p:nvPr>
        </p:nvSpPr>
        <p:spPr/>
        <p:txBody>
          <a:bodyPr/>
          <a:lstStyle>
            <a:lvl1pPr>
              <a:defRPr/>
            </a:lvl1pPr>
          </a:lstStyle>
          <a:p>
            <a:pPr>
              <a:defRPr/>
            </a:pPr>
            <a:fld id="{8183F64A-1818-41E0-B7B8-37A82BE1B3A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29110B53-7276-4D3F-9BF5-597ABBE9C365}" type="datetime1">
              <a:rPr lang="tr-TR"/>
              <a:pPr>
                <a:defRPr/>
              </a:pPr>
              <a:t>19.11.2018</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529C03F5-1C6F-40DD-BB6C-E375EE46E25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fld id="{CD4E0026-8CA7-4937-9FA5-B811AB6D15A7}" type="datetime1">
              <a:rPr lang="tr-TR"/>
              <a:pPr>
                <a:defRPr/>
              </a:pPr>
              <a:t>19.11.2018</a:t>
            </a:fld>
            <a:endParaRPr lang="tr-T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cs typeface="+mn-cs"/>
              </a:defRPr>
            </a:lvl1pPr>
          </a:lstStyle>
          <a:p>
            <a:pPr>
              <a:defRPr/>
            </a:pPr>
            <a:fld id="{898C7E88-F068-4D4F-B481-CB89321CFD5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7" r:id="rId3"/>
    <p:sldLayoutId id="2147483754" r:id="rId4"/>
    <p:sldLayoutId id="2147483758" r:id="rId5"/>
    <p:sldLayoutId id="2147483753" r:id="rId6"/>
    <p:sldLayoutId id="2147483752" r:id="rId7"/>
    <p:sldLayoutId id="2147483759" r:id="rId8"/>
    <p:sldLayoutId id="2147483751" r:id="rId9"/>
    <p:sldLayoutId id="2147483750" r:id="rId10"/>
    <p:sldLayoutId id="2147483749" r:id="rId11"/>
  </p:sldLayoutIdLst>
  <p:hf hdr="0" ftr="0" dt="0"/>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yaygin.meb.gov.tr/"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7" Type="http://schemas.microsoft.com/office/2007/relationships/hdphoto" Target="../media/hdphoto1.wdp"/><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378996" y="1093757"/>
            <a:ext cx="4253087" cy="61555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tr-TR" sz="1000" b="1" dirty="0">
              <a:ln w="11430"/>
              <a:solidFill>
                <a:srgbClr val="00B050"/>
              </a:solidFill>
              <a:effectLst>
                <a:outerShdw blurRad="50800" dist="39000" dir="5460000" algn="tl">
                  <a:srgbClr val="000000">
                    <a:alpha val="38000"/>
                  </a:srgbClr>
                </a:outerShdw>
              </a:effectLst>
              <a:latin typeface="+mn-lt"/>
              <a:cs typeface="+mn-cs"/>
            </a:endParaRPr>
          </a:p>
          <a:p>
            <a:pPr algn="ctr" fontAlgn="auto">
              <a:spcBef>
                <a:spcPts val="0"/>
              </a:spcBef>
              <a:spcAft>
                <a:spcPts val="0"/>
              </a:spcAft>
              <a:defRPr/>
            </a:pPr>
            <a:r>
              <a:rPr lang="tr-TR" sz="2400" b="1" dirty="0">
                <a:ln w="11430"/>
                <a:solidFill>
                  <a:srgbClr val="00B050"/>
                </a:solidFill>
                <a:effectLst>
                  <a:outerShdw blurRad="50800" dist="39000" dir="5460000" algn="tl">
                    <a:srgbClr val="000000">
                      <a:alpha val="38000"/>
                    </a:srgbClr>
                  </a:outerShdw>
                </a:effectLst>
                <a:latin typeface="+mn-lt"/>
                <a:cs typeface="+mn-cs"/>
              </a:rPr>
              <a:t>(Strateji Geliştirme </a:t>
            </a:r>
            <a:r>
              <a:rPr lang="tr-TR" sz="2400" b="1" dirty="0" smtClean="0">
                <a:ln w="11430"/>
                <a:solidFill>
                  <a:srgbClr val="00B050"/>
                </a:solidFill>
                <a:effectLst>
                  <a:outerShdw blurRad="50800" dist="39000" dir="5460000" algn="tl">
                    <a:srgbClr val="000000">
                      <a:alpha val="38000"/>
                    </a:srgbClr>
                  </a:outerShdw>
                </a:effectLst>
                <a:latin typeface="+mn-lt"/>
                <a:cs typeface="+mn-cs"/>
              </a:rPr>
              <a:t>Bölümü</a:t>
            </a:r>
            <a:r>
              <a:rPr lang="tr-TR" sz="2400" b="1" dirty="0">
                <a:ln w="11430"/>
                <a:solidFill>
                  <a:srgbClr val="00B050"/>
                </a:solidFill>
                <a:effectLst>
                  <a:outerShdw blurRad="50800" dist="39000" dir="5460000" algn="tl">
                    <a:srgbClr val="000000">
                      <a:alpha val="38000"/>
                    </a:srgbClr>
                  </a:outerShdw>
                </a:effectLst>
                <a:latin typeface="+mn-lt"/>
                <a:cs typeface="+mn-cs"/>
              </a:rPr>
              <a:t>)</a:t>
            </a:r>
          </a:p>
        </p:txBody>
      </p:sp>
      <p:sp>
        <p:nvSpPr>
          <p:cNvPr id="6" name="Metin kutusu 5"/>
          <p:cNvSpPr txBox="1"/>
          <p:nvPr/>
        </p:nvSpPr>
        <p:spPr>
          <a:xfrm>
            <a:off x="2051720" y="3861048"/>
            <a:ext cx="5282408" cy="784830"/>
          </a:xfrm>
          <a:prstGeom prst="rect">
            <a:avLst/>
          </a:prstGeom>
          <a:noFill/>
        </p:spPr>
        <p:txBody>
          <a:bodyPr wrap="none">
            <a:spAutoFit/>
          </a:bodyPr>
          <a:lstStyle/>
          <a:p>
            <a:pPr fontAlgn="auto">
              <a:spcBef>
                <a:spcPts val="0"/>
              </a:spcBef>
              <a:spcAft>
                <a:spcPts val="0"/>
              </a:spcAft>
              <a:defRPr/>
            </a:pPr>
            <a:r>
              <a:rPr lang="tr-TR" sz="4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MEBBİS Veri Girişi</a:t>
            </a:r>
          </a:p>
        </p:txBody>
      </p:sp>
      <p:sp>
        <p:nvSpPr>
          <p:cNvPr id="7" name="Metin kutusu 6"/>
          <p:cNvSpPr txBox="1"/>
          <p:nvPr/>
        </p:nvSpPr>
        <p:spPr>
          <a:xfrm>
            <a:off x="801483" y="5157192"/>
            <a:ext cx="7408117" cy="707886"/>
          </a:xfrm>
          <a:prstGeom prst="rect">
            <a:avLst/>
          </a:prstGeom>
          <a:noFill/>
        </p:spPr>
        <p:txBody>
          <a:bodyPr wrap="none">
            <a:spAutoFit/>
          </a:bodyPr>
          <a:lstStyle/>
          <a:p>
            <a:pPr algn="ctr" fontAlgn="auto">
              <a:spcBef>
                <a:spcPts val="0"/>
              </a:spcBef>
              <a:spcAft>
                <a:spcPts val="0"/>
              </a:spcAft>
              <a:defRPr/>
            </a:pPr>
            <a:r>
              <a:rPr lang="tr-T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BİLGİLENDİRME TOPLANTISI</a:t>
            </a:r>
          </a:p>
        </p:txBody>
      </p:sp>
      <p:sp>
        <p:nvSpPr>
          <p:cNvPr id="8" name="Metin kutusu 7"/>
          <p:cNvSpPr txBox="1"/>
          <p:nvPr/>
        </p:nvSpPr>
        <p:spPr>
          <a:xfrm>
            <a:off x="7293118" y="6371361"/>
            <a:ext cx="1063112" cy="27699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tr-TR" sz="1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KASIM 2018</a:t>
            </a:r>
            <a:endParaRPr lang="tr-TR" sz="1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
        <p:nvSpPr>
          <p:cNvPr id="15366" name="Metin kutusu 1"/>
          <p:cNvSpPr txBox="1">
            <a:spLocks noChangeArrowheads="1"/>
          </p:cNvSpPr>
          <p:nvPr/>
        </p:nvSpPr>
        <p:spPr bwMode="auto">
          <a:xfrm>
            <a:off x="1303003" y="1718518"/>
            <a:ext cx="6779841" cy="1631216"/>
          </a:xfrm>
          <a:prstGeom prst="rect">
            <a:avLst/>
          </a:prstGeom>
          <a:noFill/>
          <a:ln w="9525">
            <a:noFill/>
            <a:miter lim="800000"/>
            <a:headEnd/>
            <a:tailEnd/>
          </a:ln>
        </p:spPr>
        <p:txBody>
          <a:bodyPr wrap="square">
            <a:spAutoFit/>
          </a:bodyPr>
          <a:lstStyle/>
          <a:p>
            <a:pPr algn="ctr"/>
            <a:r>
              <a:rPr lang="tr-TR" sz="2000" b="1" dirty="0" smtClean="0">
                <a:solidFill>
                  <a:srgbClr val="FF0000"/>
                </a:solidFill>
              </a:rPr>
              <a:t>Resmi-Özel</a:t>
            </a:r>
          </a:p>
          <a:p>
            <a:pPr algn="ctr"/>
            <a:r>
              <a:rPr lang="tr-TR" sz="2000" b="1" dirty="0" smtClean="0">
                <a:solidFill>
                  <a:srgbClr val="0000FF"/>
                </a:solidFill>
              </a:rPr>
              <a:t>OKUL ÖNCESİ</a:t>
            </a:r>
          </a:p>
          <a:p>
            <a:pPr algn="ctr"/>
            <a:r>
              <a:rPr lang="tr-TR" sz="2000" b="1" dirty="0" smtClean="0">
                <a:solidFill>
                  <a:srgbClr val="0000FF"/>
                </a:solidFill>
              </a:rPr>
              <a:t>İLKOKUL</a:t>
            </a:r>
          </a:p>
          <a:p>
            <a:pPr algn="ctr"/>
            <a:r>
              <a:rPr lang="tr-TR" sz="2000" b="1" dirty="0" smtClean="0">
                <a:solidFill>
                  <a:srgbClr val="0000FF"/>
                </a:solidFill>
              </a:rPr>
              <a:t>ORTAOKUL</a:t>
            </a:r>
          </a:p>
          <a:p>
            <a:pPr algn="ctr"/>
            <a:r>
              <a:rPr lang="tr-TR" sz="2000" b="1" dirty="0" smtClean="0">
                <a:solidFill>
                  <a:srgbClr val="0000FF"/>
                </a:solidFill>
              </a:rPr>
              <a:t>ORTAÖĞRETİM KURUMLARI</a:t>
            </a:r>
            <a:endParaRPr lang="tr-TR" sz="2000" b="1" dirty="0">
              <a:solidFill>
                <a:srgbClr val="0000FF"/>
              </a:solidFill>
            </a:endParaRPr>
          </a:p>
        </p:txBody>
      </p:sp>
      <p:pic>
        <p:nvPicPr>
          <p:cNvPr id="9"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8384" y="529710"/>
            <a:ext cx="837320" cy="826156"/>
          </a:xfrm>
          <a:prstGeom prst="rect">
            <a:avLst/>
          </a:prstGeom>
        </p:spPr>
      </p:pic>
      <p:pic>
        <p:nvPicPr>
          <p:cNvPr id="10"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119241" y="462945"/>
            <a:ext cx="1212790" cy="959686"/>
          </a:xfrm>
          <a:prstGeom prst="rect">
            <a:avLst/>
          </a:prstGeom>
        </p:spPr>
      </p:pic>
      <p:sp>
        <p:nvSpPr>
          <p:cNvPr id="12" name="6 Yuvarlatılmış Dikdörtgen"/>
          <p:cNvSpPr/>
          <p:nvPr/>
        </p:nvSpPr>
        <p:spPr>
          <a:xfrm>
            <a:off x="1129579" y="529710"/>
            <a:ext cx="6751923" cy="414535"/>
          </a:xfrm>
          <a:prstGeom prst="roundRect">
            <a:avLst/>
          </a:prstGeom>
          <a:solidFill>
            <a:srgbClr val="0066CC"/>
          </a:solidFill>
          <a:ln>
            <a:solidFill>
              <a:schemeClr val="accent2">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dirty="0"/>
          </a:p>
        </p:txBody>
      </p:sp>
      <p:sp>
        <p:nvSpPr>
          <p:cNvPr id="14" name="5 Metin kutusu"/>
          <p:cNvSpPr txBox="1"/>
          <p:nvPr/>
        </p:nvSpPr>
        <p:spPr>
          <a:xfrm>
            <a:off x="1129579" y="555196"/>
            <a:ext cx="6768752" cy="369332"/>
          </a:xfrm>
          <a:prstGeom prst="rect">
            <a:avLst/>
          </a:prstGeom>
          <a:noFill/>
          <a:ln>
            <a:noFill/>
          </a:ln>
          <a:effectLst/>
        </p:spPr>
        <p:txBody>
          <a:bodyPr wrap="square" rtlCol="0" anchor="ctr">
            <a:spAutoFit/>
          </a:bodyPr>
          <a:lstStyle/>
          <a:p>
            <a:pPr algn="ctr"/>
            <a:r>
              <a:rPr lang="tr-TR" spc="300" dirty="0" smtClean="0">
                <a:solidFill>
                  <a:schemeClr val="bg1"/>
                </a:solidFill>
                <a:latin typeface="Arial Black" panose="020B0A04020102020204" pitchFamily="34" charset="0"/>
              </a:rPr>
              <a:t>ESKİŞEHİR İL MİLLÎ EĞİTİM MÜDÜRLÜĞÜ</a:t>
            </a:r>
            <a:endParaRPr lang="tr-TR" spc="300" dirty="0">
              <a:solidFill>
                <a:schemeClr val="bg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ikdörtgen 3"/>
          <p:cNvSpPr>
            <a:spLocks noChangeArrowheads="1"/>
          </p:cNvSpPr>
          <p:nvPr/>
        </p:nvSpPr>
        <p:spPr bwMode="auto">
          <a:xfrm>
            <a:off x="107950" y="333375"/>
            <a:ext cx="4463722" cy="589072"/>
          </a:xfrm>
          <a:prstGeom prst="rect">
            <a:avLst/>
          </a:prstGeom>
          <a:noFill/>
          <a:ln w="9525">
            <a:noFill/>
            <a:miter lim="800000"/>
            <a:headEnd/>
            <a:tailEnd/>
          </a:ln>
        </p:spPr>
        <p:txBody>
          <a:bodyPr wrap="none">
            <a:spAutoFit/>
          </a:bodyPr>
          <a:lstStyle/>
          <a:p>
            <a:pPr marL="0" lvl="1" eaLnBrk="0" hangingPunct="0">
              <a:lnSpc>
                <a:spcPct val="150000"/>
              </a:lnSpc>
              <a:tabLst>
                <a:tab pos="723900" algn="l"/>
              </a:tabLst>
            </a:pPr>
            <a:r>
              <a:rPr lang="tr-TR" sz="2400" b="1" dirty="0">
                <a:solidFill>
                  <a:srgbClr val="FF0000"/>
                </a:solidFill>
                <a:latin typeface="Calibri" pitchFamily="34" charset="0"/>
              </a:rPr>
              <a:t>3</a:t>
            </a:r>
            <a:r>
              <a:rPr lang="tr-TR" sz="2400" b="1" dirty="0" smtClean="0">
                <a:solidFill>
                  <a:srgbClr val="FF0000"/>
                </a:solidFill>
                <a:latin typeface="Calibri" pitchFamily="34" charset="0"/>
              </a:rPr>
              <a:t>-</a:t>
            </a:r>
            <a:r>
              <a:rPr lang="tr-TR" sz="2400" b="1" dirty="0" smtClean="0">
                <a:solidFill>
                  <a:srgbClr val="002060"/>
                </a:solidFill>
                <a:latin typeface="Calibri" pitchFamily="34" charset="0"/>
              </a:rPr>
              <a:t> </a:t>
            </a:r>
            <a:r>
              <a:rPr lang="tr-TR" sz="2400" b="1" dirty="0" smtClean="0">
                <a:latin typeface="Calibri" pitchFamily="34" charset="0"/>
              </a:rPr>
              <a:t>Tahsis(Geçici Kullanım)Durumu</a:t>
            </a:r>
            <a:endParaRPr lang="tr-TR" sz="2400" b="1" dirty="0">
              <a:latin typeface="Calibri" pitchFamily="34" charset="0"/>
            </a:endParaRPr>
          </a:p>
        </p:txBody>
      </p:sp>
      <p:sp>
        <p:nvSpPr>
          <p:cNvPr id="6" name="Metin kutusu 5"/>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18436" name="Slayt Numarası Yer Tutucusu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89108C9A-2ED7-4ED8-A279-8C251F9470A5}" type="slidenum">
              <a:rPr lang="tr-TR">
                <a:cs typeface="Arial" charset="0"/>
              </a:rPr>
              <a:pPr fontAlgn="base">
                <a:spcBef>
                  <a:spcPct val="0"/>
                </a:spcBef>
                <a:spcAft>
                  <a:spcPct val="0"/>
                </a:spcAft>
              </a:pPr>
              <a:t>10</a:t>
            </a:fld>
            <a:endParaRPr lang="tr-TR">
              <a:cs typeface="Arial" charset="0"/>
            </a:endParaRPr>
          </a:p>
        </p:txBody>
      </p:sp>
      <p:sp>
        <p:nvSpPr>
          <p:cNvPr id="3" name="Metin kutusu 2"/>
          <p:cNvSpPr txBox="1"/>
          <p:nvPr/>
        </p:nvSpPr>
        <p:spPr>
          <a:xfrm>
            <a:off x="571500" y="5500688"/>
            <a:ext cx="8143875" cy="10779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1600" b="1" dirty="0">
                <a:solidFill>
                  <a:srgbClr val="002060"/>
                </a:solidFill>
              </a:rPr>
              <a:t>Aynı Okulu hem İLKOKUL hem de ORTAOKUL olarak kullanan kurumlar için;</a:t>
            </a:r>
          </a:p>
          <a:p>
            <a:pPr fontAlgn="auto">
              <a:spcBef>
                <a:spcPts val="0"/>
              </a:spcBef>
              <a:spcAft>
                <a:spcPts val="0"/>
              </a:spcAft>
              <a:defRPr/>
            </a:pPr>
            <a:r>
              <a:rPr lang="tr-TR" sz="1600" b="1" dirty="0">
                <a:solidFill>
                  <a:srgbClr val="FF0000"/>
                </a:solidFill>
              </a:rPr>
              <a:t>1-Bina mülkiyeti hangi okulda ise o okul bu alanı boş olarak kayıt edecektir.</a:t>
            </a:r>
          </a:p>
          <a:p>
            <a:pPr fontAlgn="auto">
              <a:spcBef>
                <a:spcPts val="0"/>
              </a:spcBef>
              <a:spcAft>
                <a:spcPts val="0"/>
              </a:spcAft>
              <a:defRPr/>
            </a:pPr>
            <a:r>
              <a:rPr lang="tr-TR" sz="1600" b="1" dirty="0">
                <a:solidFill>
                  <a:srgbClr val="FF0000"/>
                </a:solidFill>
              </a:rPr>
              <a:t>2- </a:t>
            </a:r>
            <a:r>
              <a:rPr lang="tr-TR" sz="1600" b="1" dirty="0">
                <a:solidFill>
                  <a:srgbClr val="0070C0"/>
                </a:solidFill>
              </a:rPr>
              <a:t>Okul binasında misafir konumunda olan okul bu alanı doldurup kayıt işlemini gerçekleştirecektir.</a:t>
            </a:r>
            <a:endParaRPr lang="tr-TR" sz="1600" dirty="0"/>
          </a:p>
        </p:txBody>
      </p:sp>
      <p:sp>
        <p:nvSpPr>
          <p:cNvPr id="5" name="Metin kutusu 4"/>
          <p:cNvSpPr txBox="1"/>
          <p:nvPr/>
        </p:nvSpPr>
        <p:spPr>
          <a:xfrm>
            <a:off x="1979712" y="4481883"/>
            <a:ext cx="4824536" cy="954107"/>
          </a:xfrm>
          <a:prstGeom prst="rect">
            <a:avLst/>
          </a:prstGeom>
          <a:noFill/>
          <a:ln w="57150">
            <a:solidFill>
              <a:schemeClr val="tx2"/>
            </a:solidFill>
          </a:ln>
        </p:spPr>
        <p:txBody>
          <a:bodyPr wrap="square" rtlCol="0">
            <a:spAutoFit/>
          </a:bodyPr>
          <a:lstStyle/>
          <a:p>
            <a:r>
              <a:rPr lang="tr-TR" sz="1400" dirty="0" smtClean="0"/>
              <a:t>Bu alanı sadece; başka bir okulda kiracı (tahsisli) durumda olan kurumlar dolduracak olup, bir binada sadece bir okul bulunuyorsa (yani kendine ait binayı kullanıyorsa) bu ekran </a:t>
            </a:r>
            <a:r>
              <a:rPr lang="tr-TR" sz="1400" dirty="0" smtClean="0">
                <a:solidFill>
                  <a:srgbClr val="FF0000"/>
                </a:solidFill>
              </a:rPr>
              <a:t>kesinlikle</a:t>
            </a:r>
            <a:r>
              <a:rPr lang="tr-TR" sz="1400" dirty="0" smtClean="0"/>
              <a:t> doldurulmayacaktır.</a:t>
            </a:r>
            <a:endParaRPr lang="tr-TR" sz="1400" dirty="0"/>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387255"/>
            <a:ext cx="6135801" cy="251010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1966" y="3862072"/>
            <a:ext cx="5256584" cy="555114"/>
          </a:xfrm>
          <a:prstGeom prst="rect">
            <a:avLst/>
          </a:prstGeom>
        </p:spPr>
      </p:pic>
      <p:sp>
        <p:nvSpPr>
          <p:cNvPr id="10" name="Metin kutusu 9"/>
          <p:cNvSpPr txBox="1"/>
          <p:nvPr/>
        </p:nvSpPr>
        <p:spPr>
          <a:xfrm>
            <a:off x="323528" y="971173"/>
            <a:ext cx="8037521" cy="369332"/>
          </a:xfrm>
          <a:prstGeom prst="rect">
            <a:avLst/>
          </a:prstGeom>
          <a:noFill/>
        </p:spPr>
        <p:txBody>
          <a:bodyPr wrap="none" rtlCol="0">
            <a:spAutoFit/>
          </a:bodyPr>
          <a:lstStyle/>
          <a:p>
            <a:r>
              <a:rPr lang="tr-TR" dirty="0" smtClean="0"/>
              <a:t>2018-2019 Öğretim Yılında Kurum Binalarının Tahsisli Olduğu Kurum Bilgileri</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533400"/>
            <a:ext cx="5616624" cy="990600"/>
          </a:xfrm>
        </p:spPr>
        <p:txBody>
          <a:bodyPr/>
          <a:lstStyle/>
          <a:p>
            <a:pPr algn="ctr"/>
            <a:r>
              <a:rPr lang="tr-TR" dirty="0" smtClean="0"/>
              <a:t>TAHSİS DURUMU</a:t>
            </a:r>
            <a:endParaRPr lang="tr-TR" dirty="0"/>
          </a:p>
        </p:txBody>
      </p:sp>
      <p:sp>
        <p:nvSpPr>
          <p:cNvPr id="3" name="İçerik Yer Tutucusu 2"/>
          <p:cNvSpPr>
            <a:spLocks noGrp="1"/>
          </p:cNvSpPr>
          <p:nvPr>
            <p:ph idx="1"/>
          </p:nvPr>
        </p:nvSpPr>
        <p:spPr>
          <a:xfrm>
            <a:off x="107504" y="1600200"/>
            <a:ext cx="8830208" cy="4876800"/>
          </a:xfrm>
        </p:spPr>
        <p:txBody>
          <a:bodyPr/>
          <a:lstStyle/>
          <a:p>
            <a:r>
              <a:rPr lang="tr-TR" sz="2000" dirty="0" smtClean="0"/>
              <a:t>Aynı binayı kullanan ilkokul ve ortaokullarda; dersliklerin tamamı sabah ortaokul öğleden sonra ilkokul tarafından kullanılıyorsa bina durumu ve bina kullanımı ilkokul tarafından doldurulacak, ortaokul ise sadece tahsis durumunu dolduracak ve kullanılan derslik sayısına kullandığı derslik sayısını yazacaktır.</a:t>
            </a:r>
          </a:p>
          <a:p>
            <a:r>
              <a:rPr lang="tr-TR" sz="2000" dirty="0" smtClean="0"/>
              <a:t>Aynı binayı kullanan okullarda ilkokul ve ortaokul farklı derslikleri kullanıyorsa; bina durumu ve bina kullanımı ilkokul tarafından doldurulacak, tahsis durumu ise ortaokul tarafından doldurulacak ve kullandığı derslik sayısını tahsis ekranına yazacaktır.</a:t>
            </a:r>
          </a:p>
          <a:p>
            <a:r>
              <a:rPr lang="tr-TR" sz="2000" dirty="0"/>
              <a:t>Kurumdaki toplam derslik ev sahibi kurum tarafından </a:t>
            </a:r>
            <a:r>
              <a:rPr lang="tr-TR" sz="2000" b="1" i="1" dirty="0">
                <a:solidFill>
                  <a:srgbClr val="0000FF"/>
                </a:solidFill>
              </a:rPr>
              <a:t>6- TOPLAM DERSLİK SAYISI </a:t>
            </a:r>
            <a:r>
              <a:rPr lang="tr-TR" sz="2000" dirty="0" smtClean="0"/>
              <a:t>bölümüne yazılacak, ev </a:t>
            </a:r>
            <a:r>
              <a:rPr lang="tr-TR" sz="2000" dirty="0"/>
              <a:t>sahibi kurumun kendi kullandığı derslik </a:t>
            </a:r>
            <a:r>
              <a:rPr lang="tr-TR" sz="2000" dirty="0" smtClean="0"/>
              <a:t>sayısı ve misafir kurumun kullandığı derslik sayısı toplamı </a:t>
            </a:r>
            <a:r>
              <a:rPr lang="tr-TR" sz="2000" b="1" i="1" dirty="0">
                <a:solidFill>
                  <a:srgbClr val="0000FF"/>
                </a:solidFill>
              </a:rPr>
              <a:t>1- Aktif (Kullanımdaki Tüm) Derslik Sayısı - (Özel Eğitim, Hastane ve Anasınıfı Sınıfı HARİÇ) </a:t>
            </a:r>
            <a:r>
              <a:rPr lang="tr-TR" sz="2000" dirty="0" smtClean="0"/>
              <a:t>bölümüne </a:t>
            </a:r>
            <a:r>
              <a:rPr lang="tr-TR" sz="2000" dirty="0"/>
              <a:t>yazılacaktır.</a:t>
            </a:r>
          </a:p>
          <a:p>
            <a:endParaRPr lang="tr-TR" dirty="0"/>
          </a:p>
        </p:txBody>
      </p:sp>
      <p:sp>
        <p:nvSpPr>
          <p:cNvPr id="4" name="Slayt Numarası Yer Tutucusu 3"/>
          <p:cNvSpPr>
            <a:spLocks noGrp="1"/>
          </p:cNvSpPr>
          <p:nvPr>
            <p:ph type="sldNum" sz="quarter" idx="12"/>
          </p:nvPr>
        </p:nvSpPr>
        <p:spPr/>
        <p:txBody>
          <a:bodyPr/>
          <a:lstStyle/>
          <a:p>
            <a:pPr>
              <a:defRPr/>
            </a:pPr>
            <a:r>
              <a:rPr lang="tr-TR" dirty="0" smtClean="0">
                <a:cs typeface="Arial" charset="0"/>
              </a:rPr>
              <a:t>Sayfa </a:t>
            </a:r>
            <a:fld id="{EB23029D-CFC6-432B-B921-021BA512CD76}" type="slidenum">
              <a:rPr lang="tr-TR">
                <a:cs typeface="Arial" charset="0"/>
              </a:rPr>
              <a:pPr>
                <a:defRPr/>
              </a:pPr>
              <a:t>11</a:t>
            </a:fld>
            <a:endParaRPr lang="tr-TR" dirty="0">
              <a:cs typeface="Arial" charset="0"/>
            </a:endParaRPr>
          </a:p>
          <a:p>
            <a:pPr>
              <a:defRPr/>
            </a:pPr>
            <a:endParaRPr lang="tr-TR" dirty="0"/>
          </a:p>
        </p:txBody>
      </p:sp>
      <p:pic>
        <p:nvPicPr>
          <p:cNvPr id="5" name="Picture 18" descr="logo enkalt.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107504" y="476672"/>
            <a:ext cx="1212790" cy="959686"/>
          </a:xfrm>
          <a:prstGeom prst="rect">
            <a:avLst/>
          </a:prstGeom>
        </p:spPr>
      </p:pic>
      <p:pic>
        <p:nvPicPr>
          <p:cNvPr id="6" name="Picture 16" descr="bakanlik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0392" y="543437"/>
            <a:ext cx="837320" cy="826156"/>
          </a:xfrm>
          <a:prstGeom prst="rect">
            <a:avLst/>
          </a:prstGeom>
        </p:spPr>
      </p:pic>
    </p:spTree>
    <p:extLst>
      <p:ext uri="{BB962C8B-B14F-4D97-AF65-F5344CB8AC3E}">
        <p14:creationId xmlns:p14="http://schemas.microsoft.com/office/powerpoint/2010/main" xmlns="" val="267552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533400"/>
            <a:ext cx="6840760" cy="990600"/>
          </a:xfrm>
        </p:spPr>
        <p:txBody>
          <a:bodyPr>
            <a:normAutofit/>
          </a:bodyPr>
          <a:lstStyle/>
          <a:p>
            <a:r>
              <a:rPr lang="tr-TR" sz="3600" dirty="0" smtClean="0"/>
              <a:t> BİNA KULLANIMI (Derslik Sayısı)</a:t>
            </a:r>
            <a:endParaRPr lang="tr-TR" sz="3600" dirty="0"/>
          </a:p>
        </p:txBody>
      </p:sp>
      <p:sp>
        <p:nvSpPr>
          <p:cNvPr id="3" name="İçerik Yer Tutucusu 2"/>
          <p:cNvSpPr>
            <a:spLocks noGrp="1"/>
          </p:cNvSpPr>
          <p:nvPr>
            <p:ph idx="1"/>
          </p:nvPr>
        </p:nvSpPr>
        <p:spPr>
          <a:xfrm>
            <a:off x="565212" y="1431837"/>
            <a:ext cx="8229600" cy="4272136"/>
          </a:xfrm>
        </p:spPr>
        <p:txBody>
          <a:bodyPr/>
          <a:lstStyle/>
          <a:p>
            <a:r>
              <a:rPr lang="tr-TR" dirty="0" smtClean="0"/>
              <a:t>Tahsis durumu olmayan okullarda (sadece kendi binasını kendisi kullanan okullar); </a:t>
            </a:r>
          </a:p>
          <a:p>
            <a:endParaRPr lang="tr-TR" dirty="0" smtClean="0"/>
          </a:p>
          <a:p>
            <a:endParaRPr lang="tr-TR" dirty="0"/>
          </a:p>
          <a:p>
            <a:endParaRPr lang="tr-TR" dirty="0" smtClean="0"/>
          </a:p>
          <a:p>
            <a:endParaRPr lang="tr-TR" dirty="0" smtClean="0"/>
          </a:p>
          <a:p>
            <a:endParaRPr lang="tr-TR" dirty="0"/>
          </a:p>
          <a:p>
            <a:endParaRPr lang="tr-TR" dirty="0" smtClean="0"/>
          </a:p>
          <a:p>
            <a:pPr marL="0" indent="0">
              <a:buNone/>
            </a:pPr>
            <a:r>
              <a:rPr lang="tr-TR" dirty="0"/>
              <a:t> </a:t>
            </a:r>
            <a:r>
              <a:rPr lang="tr-TR" dirty="0" smtClean="0"/>
              <a:t> </a:t>
            </a:r>
          </a:p>
          <a:p>
            <a:pPr marL="0" indent="0">
              <a:buNone/>
            </a:pPr>
            <a:endParaRPr lang="tr-TR" dirty="0"/>
          </a:p>
          <a:p>
            <a:pPr marL="0" indent="0">
              <a:buNone/>
            </a:pPr>
            <a:r>
              <a:rPr lang="tr-TR" dirty="0" smtClean="0"/>
              <a:t>eşitliği sağlanacaktır.</a:t>
            </a:r>
          </a:p>
        </p:txBody>
      </p:sp>
      <p:sp>
        <p:nvSpPr>
          <p:cNvPr id="4" name="Slayt Numarası Yer Tutucusu 3"/>
          <p:cNvSpPr>
            <a:spLocks noGrp="1"/>
          </p:cNvSpPr>
          <p:nvPr>
            <p:ph type="sldNum" sz="quarter" idx="12"/>
          </p:nvPr>
        </p:nvSpPr>
        <p:spPr/>
        <p:txBody>
          <a:bodyPr/>
          <a:lstStyle/>
          <a:p>
            <a:pPr>
              <a:defRPr/>
            </a:pPr>
            <a:r>
              <a:rPr lang="tr-TR" dirty="0" smtClean="0"/>
              <a:t>Sayfa </a:t>
            </a:r>
            <a:fld id="{CD5BED98-A1CF-40EC-92A8-F904AE5E3637}" type="slidenum">
              <a:rPr lang="tr-TR" smtClean="0"/>
              <a:pPr>
                <a:defRPr/>
              </a:pPr>
              <a:t>12</a:t>
            </a:fld>
            <a:endParaRPr lang="tr-TR" dirty="0"/>
          </a:p>
        </p:txBody>
      </p:sp>
      <p:pic>
        <p:nvPicPr>
          <p:cNvPr id="5"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30927" y="476672"/>
            <a:ext cx="837320" cy="826156"/>
          </a:xfrm>
          <a:prstGeom prst="rect">
            <a:avLst/>
          </a:prstGeom>
        </p:spPr>
      </p:pic>
      <p:pic>
        <p:nvPicPr>
          <p:cNvPr id="6"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107504" y="476672"/>
            <a:ext cx="1212790" cy="95968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9205" y="2233883"/>
            <a:ext cx="8410575" cy="3295650"/>
          </a:xfrm>
          <a:prstGeom prst="rect">
            <a:avLst/>
          </a:prstGeom>
        </p:spPr>
      </p:pic>
    </p:spTree>
    <p:extLst>
      <p:ext uri="{BB962C8B-B14F-4D97-AF65-F5344CB8AC3E}">
        <p14:creationId xmlns:p14="http://schemas.microsoft.com/office/powerpoint/2010/main" xmlns="" val="278690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2790" y="533400"/>
            <a:ext cx="6815594" cy="990600"/>
          </a:xfrm>
        </p:spPr>
        <p:txBody>
          <a:bodyPr>
            <a:normAutofit fontScale="90000"/>
          </a:bodyPr>
          <a:lstStyle/>
          <a:p>
            <a:r>
              <a:rPr lang="tr-TR" dirty="0" smtClean="0"/>
              <a:t>  </a:t>
            </a:r>
            <a:r>
              <a:rPr lang="tr-TR" sz="3100" dirty="0" smtClean="0"/>
              <a:t>BİNA KULLANIMI (Derslik Sayısı-Tahsis)</a:t>
            </a:r>
            <a:endParaRPr lang="tr-TR" sz="3100" dirty="0"/>
          </a:p>
        </p:txBody>
      </p:sp>
      <p:sp>
        <p:nvSpPr>
          <p:cNvPr id="3" name="İçerik Yer Tutucusu 2"/>
          <p:cNvSpPr>
            <a:spLocks noGrp="1"/>
          </p:cNvSpPr>
          <p:nvPr>
            <p:ph idx="1"/>
          </p:nvPr>
        </p:nvSpPr>
        <p:spPr>
          <a:xfrm>
            <a:off x="457200" y="1368462"/>
            <a:ext cx="8229600" cy="5228890"/>
          </a:xfrm>
        </p:spPr>
        <p:txBody>
          <a:bodyPr/>
          <a:lstStyle/>
          <a:p>
            <a:r>
              <a:rPr lang="tr-TR" sz="2000" dirty="0" smtClean="0"/>
              <a:t>Aynı binayı birden fazla okul ve kurumun kullandığı durumlarda;</a:t>
            </a:r>
          </a:p>
          <a:p>
            <a:r>
              <a:rPr lang="tr-TR" sz="2000" dirty="0" smtClean="0">
                <a:solidFill>
                  <a:srgbClr val="FF0000"/>
                </a:solidFill>
              </a:rPr>
              <a:t>Ev sahibi kurumun dolduracağı ekran</a:t>
            </a:r>
          </a:p>
          <a:p>
            <a:endParaRPr lang="tr-TR" sz="2000" dirty="0">
              <a:solidFill>
                <a:srgbClr val="FF0000"/>
              </a:solidFill>
            </a:endParaRPr>
          </a:p>
          <a:p>
            <a:endParaRPr lang="tr-TR" sz="2000" dirty="0" smtClean="0">
              <a:solidFill>
                <a:srgbClr val="FF0000"/>
              </a:solidFill>
            </a:endParaRPr>
          </a:p>
          <a:p>
            <a:endParaRPr lang="tr-TR" sz="2000" dirty="0" smtClean="0">
              <a:solidFill>
                <a:srgbClr val="FF0000"/>
              </a:solidFill>
            </a:endParaRPr>
          </a:p>
          <a:p>
            <a:endParaRPr lang="tr-TR" sz="2000" dirty="0">
              <a:solidFill>
                <a:srgbClr val="FF0000"/>
              </a:solidFill>
            </a:endParaRPr>
          </a:p>
          <a:p>
            <a:endParaRPr lang="tr-TR" sz="2000" dirty="0" smtClean="0">
              <a:solidFill>
                <a:srgbClr val="FF0000"/>
              </a:solidFill>
            </a:endParaRPr>
          </a:p>
          <a:p>
            <a:endParaRPr lang="tr-TR" sz="2000" dirty="0">
              <a:solidFill>
                <a:srgbClr val="FF0000"/>
              </a:solidFill>
            </a:endParaRPr>
          </a:p>
          <a:p>
            <a:endParaRPr lang="tr-TR" sz="2000" dirty="0" smtClean="0">
              <a:solidFill>
                <a:srgbClr val="FF0000"/>
              </a:solidFill>
            </a:endParaRPr>
          </a:p>
          <a:p>
            <a:endParaRPr lang="tr-TR" sz="2000" dirty="0" smtClean="0">
              <a:solidFill>
                <a:srgbClr val="FF0000"/>
              </a:solidFill>
            </a:endParaRPr>
          </a:p>
          <a:p>
            <a:endParaRPr lang="tr-TR" sz="2000" dirty="0" smtClean="0">
              <a:solidFill>
                <a:srgbClr val="FF0000"/>
              </a:solidFill>
            </a:endParaRPr>
          </a:p>
          <a:p>
            <a:r>
              <a:rPr lang="tr-TR" sz="2000" dirty="0" smtClean="0">
                <a:solidFill>
                  <a:srgbClr val="FF0000"/>
                </a:solidFill>
              </a:rPr>
              <a:t>Misafir kurumun </a:t>
            </a:r>
            <a:r>
              <a:rPr lang="tr-TR" sz="2000" dirty="0">
                <a:solidFill>
                  <a:srgbClr val="FF0000"/>
                </a:solidFill>
              </a:rPr>
              <a:t>dolduracağı ekran</a:t>
            </a:r>
          </a:p>
          <a:p>
            <a:pPr marL="0" indent="0">
              <a:buNone/>
            </a:pPr>
            <a:r>
              <a:rPr lang="tr-TR" sz="2000" b="1" dirty="0" smtClean="0"/>
              <a:t>Tahsis(Geçici Kullanım)Durumu </a:t>
            </a:r>
            <a:r>
              <a:rPr lang="tr-TR" sz="2000" dirty="0" smtClean="0"/>
              <a:t>ekranındaki derslik sayısı</a:t>
            </a:r>
            <a:endParaRPr lang="tr-TR" sz="2000" dirty="0"/>
          </a:p>
        </p:txBody>
      </p:sp>
      <p:sp>
        <p:nvSpPr>
          <p:cNvPr id="4" name="Slayt Numarası Yer Tutucusu 3"/>
          <p:cNvSpPr>
            <a:spLocks noGrp="1"/>
          </p:cNvSpPr>
          <p:nvPr>
            <p:ph type="sldNum" sz="quarter" idx="12"/>
          </p:nvPr>
        </p:nvSpPr>
        <p:spPr/>
        <p:txBody>
          <a:bodyPr/>
          <a:lstStyle/>
          <a:p>
            <a:pPr>
              <a:defRPr/>
            </a:pPr>
            <a:r>
              <a:rPr lang="tr-TR" dirty="0" smtClean="0"/>
              <a:t>Sayfa </a:t>
            </a:r>
            <a:fld id="{CD5BED98-A1CF-40EC-92A8-F904AE5E3637}" type="slidenum">
              <a:rPr lang="tr-TR" smtClean="0"/>
              <a:pPr>
                <a:defRPr/>
              </a:pPr>
              <a:t>13</a:t>
            </a:fld>
            <a:endParaRPr lang="tr-TR" dirty="0"/>
          </a:p>
        </p:txBody>
      </p:sp>
      <p:pic>
        <p:nvPicPr>
          <p:cNvPr id="5"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72400" y="407695"/>
            <a:ext cx="837320" cy="826156"/>
          </a:xfrm>
          <a:prstGeom prst="rect">
            <a:avLst/>
          </a:prstGeom>
        </p:spPr>
      </p:pic>
      <p:pic>
        <p:nvPicPr>
          <p:cNvPr id="6"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107504" y="400897"/>
            <a:ext cx="1212790" cy="959686"/>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7889" y="2131693"/>
            <a:ext cx="8410575" cy="3295650"/>
          </a:xfrm>
          <a:prstGeom prst="rect">
            <a:avLst/>
          </a:prstGeom>
        </p:spPr>
      </p:pic>
    </p:spTree>
    <p:extLst>
      <p:ext uri="{BB962C8B-B14F-4D97-AF65-F5344CB8AC3E}">
        <p14:creationId xmlns:p14="http://schemas.microsoft.com/office/powerpoint/2010/main" xmlns="" val="233259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ikdörtgen 1"/>
          <p:cNvSpPr>
            <a:spLocks noChangeArrowheads="1"/>
          </p:cNvSpPr>
          <p:nvPr/>
        </p:nvSpPr>
        <p:spPr bwMode="auto">
          <a:xfrm>
            <a:off x="1403648" y="424621"/>
            <a:ext cx="2573461" cy="646331"/>
          </a:xfrm>
          <a:prstGeom prst="rect">
            <a:avLst/>
          </a:prstGeom>
          <a:noFill/>
          <a:ln w="9525">
            <a:noFill/>
            <a:miter lim="800000"/>
            <a:headEnd/>
            <a:tailEnd/>
          </a:ln>
        </p:spPr>
        <p:txBody>
          <a:bodyPr wrap="none">
            <a:spAutoFit/>
          </a:bodyPr>
          <a:lstStyle/>
          <a:p>
            <a:pPr marL="0" lvl="1" indent="11113" eaLnBrk="0" hangingPunct="0">
              <a:lnSpc>
                <a:spcPct val="150000"/>
              </a:lnSpc>
              <a:tabLst>
                <a:tab pos="723900" algn="l"/>
              </a:tabLst>
            </a:pPr>
            <a:r>
              <a:rPr lang="tr-TR" sz="2400" b="1" dirty="0">
                <a:solidFill>
                  <a:srgbClr val="FF0000"/>
                </a:solidFill>
                <a:latin typeface="Calibri" pitchFamily="34" charset="0"/>
              </a:rPr>
              <a:t>4</a:t>
            </a:r>
            <a:r>
              <a:rPr lang="tr-TR" sz="2400" b="1" dirty="0" smtClean="0">
                <a:solidFill>
                  <a:srgbClr val="FF0000"/>
                </a:solidFill>
                <a:latin typeface="Calibri" pitchFamily="34" charset="0"/>
              </a:rPr>
              <a:t>- </a:t>
            </a:r>
            <a:r>
              <a:rPr lang="tr-TR" sz="2400" b="1" dirty="0" smtClean="0">
                <a:latin typeface="Calibri" pitchFamily="34" charset="0"/>
              </a:rPr>
              <a:t>Lojman Durumu</a:t>
            </a:r>
            <a:endParaRPr lang="tr-TR" sz="2400" b="1" dirty="0">
              <a:latin typeface="Calibri" pitchFamily="34" charset="0"/>
            </a:endParaRPr>
          </a:p>
        </p:txBody>
      </p:sp>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0484"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71873B61-BB9E-4B39-8D6E-348BED978391}" type="slidenum">
              <a:rPr lang="tr-TR">
                <a:cs typeface="Arial" charset="0"/>
              </a:rPr>
              <a:pPr fontAlgn="base">
                <a:spcBef>
                  <a:spcPct val="0"/>
                </a:spcBef>
                <a:spcAft>
                  <a:spcPct val="0"/>
                </a:spcAft>
              </a:pPr>
              <a:t>14</a:t>
            </a:fld>
            <a:endParaRPr lang="tr-TR">
              <a:cs typeface="Arial" charset="0"/>
            </a:endParaRPr>
          </a:p>
        </p:txBody>
      </p:sp>
      <p:pic>
        <p:nvPicPr>
          <p:cNvPr id="6"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44408" y="416415"/>
            <a:ext cx="837320" cy="826156"/>
          </a:xfrm>
          <a:prstGeom prst="rect">
            <a:avLst/>
          </a:prstGeom>
        </p:spPr>
      </p:pic>
      <p:pic>
        <p:nvPicPr>
          <p:cNvPr id="7"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35496" y="404813"/>
            <a:ext cx="1212790" cy="959686"/>
          </a:xfrm>
          <a:prstGeom prst="rect">
            <a:avLst/>
          </a:prstGeom>
        </p:spPr>
      </p:pic>
      <p:sp>
        <p:nvSpPr>
          <p:cNvPr id="3" name="Metin kutusu 2"/>
          <p:cNvSpPr txBox="1"/>
          <p:nvPr/>
        </p:nvSpPr>
        <p:spPr>
          <a:xfrm>
            <a:off x="2322032" y="4842549"/>
            <a:ext cx="6078206" cy="646331"/>
          </a:xfrm>
          <a:prstGeom prst="rect">
            <a:avLst/>
          </a:prstGeom>
          <a:noFill/>
        </p:spPr>
        <p:txBody>
          <a:bodyPr wrap="square" rtlCol="0">
            <a:spAutoFit/>
          </a:bodyPr>
          <a:lstStyle/>
          <a:p>
            <a:r>
              <a:rPr lang="tr-TR" dirty="0" smtClean="0"/>
              <a:t>Lojman Durumu Bilgileri ekranı sadece lojmanı bulunan okullar tarafından doldurulacaktır.</a:t>
            </a:r>
            <a:endParaRPr lang="tr-TR" dirty="0"/>
          </a:p>
        </p:txBody>
      </p:sp>
      <p:pic>
        <p:nvPicPr>
          <p:cNvPr id="2" name="Resim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496" y="1276920"/>
            <a:ext cx="2211435" cy="5392440"/>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339752" y="1369972"/>
            <a:ext cx="6447036" cy="274928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5602" name="Dikdörtgen 2"/>
          <p:cNvSpPr>
            <a:spLocks noChangeArrowheads="1"/>
          </p:cNvSpPr>
          <p:nvPr/>
        </p:nvSpPr>
        <p:spPr bwMode="auto">
          <a:xfrm>
            <a:off x="1094312" y="404813"/>
            <a:ext cx="5133452" cy="646331"/>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a:solidFill>
                  <a:srgbClr val="FF0000"/>
                </a:solidFill>
                <a:latin typeface="Calibri" pitchFamily="34" charset="0"/>
              </a:rPr>
              <a:t>5</a:t>
            </a:r>
            <a:r>
              <a:rPr lang="tr-TR" sz="2400" b="1" dirty="0" smtClean="0">
                <a:solidFill>
                  <a:srgbClr val="FF0000"/>
                </a:solidFill>
                <a:latin typeface="Calibri" pitchFamily="34" charset="0"/>
              </a:rPr>
              <a:t>-</a:t>
            </a:r>
            <a:r>
              <a:rPr lang="tr-TR" sz="2400" b="1" dirty="0" smtClean="0">
                <a:latin typeface="Calibri" pitchFamily="34" charset="0"/>
              </a:rPr>
              <a:t> Kütüphane/Materyal</a:t>
            </a:r>
            <a:endParaRPr lang="tr-TR" sz="2400" b="1" dirty="0">
              <a:latin typeface="Calibri" pitchFamily="34" charset="0"/>
            </a:endParaRPr>
          </a:p>
        </p:txBody>
      </p:sp>
      <p:sp>
        <p:nvSpPr>
          <p:cNvPr id="25604" name="Dikdörtgen 3"/>
          <p:cNvSpPr>
            <a:spLocks noChangeArrowheads="1"/>
          </p:cNvSpPr>
          <p:nvPr/>
        </p:nvSpPr>
        <p:spPr bwMode="auto">
          <a:xfrm>
            <a:off x="2492538" y="1916832"/>
            <a:ext cx="5823877" cy="1477328"/>
          </a:xfrm>
          <a:prstGeom prst="rect">
            <a:avLst/>
          </a:prstGeom>
          <a:noFill/>
          <a:ln w="9525">
            <a:noFill/>
            <a:miter lim="800000"/>
            <a:headEnd/>
            <a:tailEnd/>
          </a:ln>
        </p:spPr>
        <p:txBody>
          <a:bodyPr wrap="square">
            <a:spAutoFit/>
          </a:bodyPr>
          <a:lstStyle/>
          <a:p>
            <a:pPr algn="just"/>
            <a:r>
              <a:rPr lang="tr-TR" b="1" dirty="0">
                <a:solidFill>
                  <a:srgbClr val="002060"/>
                </a:solidFill>
                <a:latin typeface="Calibri" pitchFamily="34" charset="0"/>
              </a:rPr>
              <a:t>	Kütüphanesi bulunan bütün kurumlar </a:t>
            </a:r>
            <a:r>
              <a:rPr lang="tr-TR" b="1" u="sng" dirty="0" smtClean="0">
                <a:solidFill>
                  <a:srgbClr val="FF0000"/>
                </a:solidFill>
                <a:latin typeface="Calibri" pitchFamily="34" charset="0"/>
              </a:rPr>
              <a:t>MEİS Modülündeki Bina </a:t>
            </a:r>
            <a:r>
              <a:rPr lang="tr-TR" b="1" u="sng" dirty="0">
                <a:solidFill>
                  <a:srgbClr val="FF0000"/>
                </a:solidFill>
                <a:latin typeface="Calibri" pitchFamily="34" charset="0"/>
              </a:rPr>
              <a:t>Kullanımı </a:t>
            </a:r>
            <a:r>
              <a:rPr lang="tr-TR" b="1" u="sng" dirty="0" smtClean="0">
                <a:solidFill>
                  <a:srgbClr val="FF0000"/>
                </a:solidFill>
                <a:latin typeface="Calibri" pitchFamily="34" charset="0"/>
              </a:rPr>
              <a:t>ekranında</a:t>
            </a:r>
            <a:r>
              <a:rPr lang="tr-TR" b="1" dirty="0" smtClean="0">
                <a:solidFill>
                  <a:srgbClr val="002060"/>
                </a:solidFill>
                <a:latin typeface="Calibri" pitchFamily="34" charset="0"/>
              </a:rPr>
              <a:t> </a:t>
            </a:r>
            <a:r>
              <a:rPr lang="tr-TR" b="1" dirty="0">
                <a:solidFill>
                  <a:srgbClr val="002060"/>
                </a:solidFill>
                <a:latin typeface="Calibri" pitchFamily="34" charset="0"/>
              </a:rPr>
              <a:t>Kütüphane </a:t>
            </a:r>
            <a:r>
              <a:rPr lang="tr-TR" b="1" dirty="0" smtClean="0">
                <a:solidFill>
                  <a:srgbClr val="002060"/>
                </a:solidFill>
                <a:latin typeface="Calibri" pitchFamily="34" charset="0"/>
              </a:rPr>
              <a:t>Sayısı(Sınıf </a:t>
            </a:r>
            <a:r>
              <a:rPr lang="tr-TR" b="1" dirty="0">
                <a:solidFill>
                  <a:srgbClr val="002060"/>
                </a:solidFill>
                <a:latin typeface="Calibri" pitchFamily="34" charset="0"/>
              </a:rPr>
              <a:t>Kitaplıkları Hariç)  hücresine bilgi girdikten sonra </a:t>
            </a:r>
            <a:r>
              <a:rPr lang="tr-TR" b="1" dirty="0" smtClean="0">
                <a:solidFill>
                  <a:srgbClr val="002060"/>
                </a:solidFill>
                <a:latin typeface="Calibri" pitchFamily="34" charset="0"/>
              </a:rPr>
              <a:t>Kütüphane/Materyal ve Kütüphane/Kullanım ekranlarının her ikisini de </a:t>
            </a:r>
            <a:r>
              <a:rPr lang="tr-TR" b="1" dirty="0">
                <a:solidFill>
                  <a:srgbClr val="002060"/>
                </a:solidFill>
                <a:latin typeface="Calibri" pitchFamily="34" charset="0"/>
              </a:rPr>
              <a:t>doldurmaları gerekmektedir. </a:t>
            </a:r>
          </a:p>
        </p:txBody>
      </p:sp>
      <p:sp>
        <p:nvSpPr>
          <p:cNvPr id="25605" name="Slayt Numarası Yer Tutucus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38BEAD90-E9CA-4DA3-9749-7E7EC3B7F7ED}" type="slidenum">
              <a:rPr lang="tr-TR">
                <a:cs typeface="Arial" charset="0"/>
              </a:rPr>
              <a:pPr fontAlgn="base">
                <a:spcBef>
                  <a:spcPct val="0"/>
                </a:spcBef>
                <a:spcAft>
                  <a:spcPct val="0"/>
                </a:spcAft>
              </a:pPr>
              <a:t>15</a:t>
            </a:fld>
            <a:endParaRPr lang="tr-TR">
              <a:cs typeface="Arial" charset="0"/>
            </a:endParaRPr>
          </a:p>
        </p:txBody>
      </p:sp>
      <p:pic>
        <p:nvPicPr>
          <p:cNvPr id="7"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41128" y="388865"/>
            <a:ext cx="837320" cy="826156"/>
          </a:xfrm>
          <a:prstGeom prst="rect">
            <a:avLst/>
          </a:prstGeom>
        </p:spPr>
      </p:pic>
      <p:pic>
        <p:nvPicPr>
          <p:cNvPr id="8"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63190" y="394542"/>
            <a:ext cx="1212790" cy="959686"/>
          </a:xfrm>
          <a:prstGeom prst="rect">
            <a:avLst/>
          </a:prstGeom>
        </p:spPr>
      </p:pic>
      <p:pic>
        <p:nvPicPr>
          <p:cNvPr id="3" name="Resim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5696" y="1215021"/>
            <a:ext cx="2182222" cy="5526347"/>
          </a:xfrm>
          <a:prstGeom prst="rect">
            <a:avLst/>
          </a:prstGeom>
        </p:spPr>
      </p:pic>
      <p:pic>
        <p:nvPicPr>
          <p:cNvPr id="5" name="Resim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346792" y="3819739"/>
            <a:ext cx="6449632" cy="259936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6626" name="Dikdörtgen 2"/>
          <p:cNvSpPr>
            <a:spLocks noChangeArrowheads="1"/>
          </p:cNvSpPr>
          <p:nvPr/>
        </p:nvSpPr>
        <p:spPr bwMode="auto">
          <a:xfrm>
            <a:off x="1403648" y="549275"/>
            <a:ext cx="6697365" cy="646331"/>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a:solidFill>
                  <a:srgbClr val="FF0000"/>
                </a:solidFill>
                <a:latin typeface="Calibri" pitchFamily="34" charset="0"/>
              </a:rPr>
              <a:t>6</a:t>
            </a:r>
            <a:r>
              <a:rPr lang="tr-TR" sz="2400" b="1" dirty="0" smtClean="0">
                <a:solidFill>
                  <a:srgbClr val="FF0000"/>
                </a:solidFill>
                <a:latin typeface="Calibri" pitchFamily="34" charset="0"/>
              </a:rPr>
              <a:t>-</a:t>
            </a:r>
            <a:r>
              <a:rPr lang="tr-TR" sz="2400" b="1" dirty="0" smtClean="0">
                <a:latin typeface="Calibri" pitchFamily="34" charset="0"/>
              </a:rPr>
              <a:t> Kütüphane/Kullanım</a:t>
            </a:r>
            <a:endParaRPr lang="tr-TR" sz="2400" b="1" dirty="0">
              <a:latin typeface="Calibri" pitchFamily="34" charset="0"/>
            </a:endParaRPr>
          </a:p>
        </p:txBody>
      </p:sp>
      <p:sp>
        <p:nvSpPr>
          <p:cNvPr id="2662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B70042EB-EAD9-436B-B7A9-B58CEC10FC7A}" type="slidenum">
              <a:rPr lang="tr-TR">
                <a:cs typeface="Arial" charset="0"/>
              </a:rPr>
              <a:pPr fontAlgn="base">
                <a:spcBef>
                  <a:spcPct val="0"/>
                </a:spcBef>
                <a:spcAft>
                  <a:spcPct val="0"/>
                </a:spcAft>
              </a:pPr>
              <a:t>16</a:t>
            </a:fld>
            <a:endParaRPr lang="tr-TR">
              <a:cs typeface="Arial" charset="0"/>
            </a:endParaRPr>
          </a:p>
        </p:txBody>
      </p:sp>
      <p:pic>
        <p:nvPicPr>
          <p:cNvPr id="6"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54563" y="390461"/>
            <a:ext cx="837320" cy="826156"/>
          </a:xfrm>
          <a:prstGeom prst="rect">
            <a:avLst/>
          </a:prstGeom>
        </p:spPr>
      </p:pic>
      <p:pic>
        <p:nvPicPr>
          <p:cNvPr id="7"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35496" y="473961"/>
            <a:ext cx="1212790" cy="959686"/>
          </a:xfrm>
          <a:prstGeom prst="rect">
            <a:avLst/>
          </a:prstGeom>
        </p:spPr>
      </p:pic>
      <p:pic>
        <p:nvPicPr>
          <p:cNvPr id="3" name="Resim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502" y="1397219"/>
            <a:ext cx="2463205" cy="5460782"/>
          </a:xfrm>
          <a:prstGeom prst="rect">
            <a:avLst/>
          </a:prstGeom>
        </p:spPr>
      </p:pic>
      <p:pic>
        <p:nvPicPr>
          <p:cNvPr id="4" name="Resim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681738" y="1772816"/>
            <a:ext cx="6066726" cy="403244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662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B70042EB-EAD9-436B-B7A9-B58CEC10FC7A}" type="slidenum">
              <a:rPr lang="tr-TR">
                <a:cs typeface="Arial" charset="0"/>
              </a:rPr>
              <a:pPr fontAlgn="base">
                <a:spcBef>
                  <a:spcPct val="0"/>
                </a:spcBef>
                <a:spcAft>
                  <a:spcPct val="0"/>
                </a:spcAft>
              </a:pPr>
              <a:t>17</a:t>
            </a:fld>
            <a:endParaRPr lang="tr-TR">
              <a:cs typeface="Arial" charset="0"/>
            </a:endParaRPr>
          </a:p>
        </p:txBody>
      </p:sp>
      <p:pic>
        <p:nvPicPr>
          <p:cNvPr id="6"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54563" y="390461"/>
            <a:ext cx="837320" cy="826156"/>
          </a:xfrm>
          <a:prstGeom prst="rect">
            <a:avLst/>
          </a:prstGeom>
        </p:spPr>
      </p:pic>
      <p:pic>
        <p:nvPicPr>
          <p:cNvPr id="7"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35496" y="473961"/>
            <a:ext cx="1212790" cy="959686"/>
          </a:xfrm>
          <a:prstGeom prst="rect">
            <a:avLst/>
          </a:prstGeom>
        </p:spPr>
      </p:pic>
      <p:sp>
        <p:nvSpPr>
          <p:cNvPr id="9" name="Dikdörtgen 2"/>
          <p:cNvSpPr>
            <a:spLocks noChangeArrowheads="1"/>
          </p:cNvSpPr>
          <p:nvPr/>
        </p:nvSpPr>
        <p:spPr bwMode="auto">
          <a:xfrm>
            <a:off x="587531" y="953804"/>
            <a:ext cx="8273886" cy="3231654"/>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4000" b="1" dirty="0" smtClean="0">
                <a:solidFill>
                  <a:srgbClr val="FF0000"/>
                </a:solidFill>
                <a:latin typeface="Calibri" pitchFamily="34" charset="0"/>
              </a:rPr>
              <a:t>ÖNEMLİ UYARI</a:t>
            </a:r>
          </a:p>
          <a:p>
            <a:pPr marL="0" lvl="1" algn="just" eaLnBrk="0" hangingPunct="0">
              <a:lnSpc>
                <a:spcPct val="150000"/>
              </a:lnSpc>
              <a:tabLst>
                <a:tab pos="552450" algn="l"/>
              </a:tabLst>
            </a:pPr>
            <a:r>
              <a:rPr lang="tr-TR" sz="2400" b="1" dirty="0" err="1" smtClean="0">
                <a:latin typeface="Calibri" pitchFamily="34" charset="0"/>
              </a:rPr>
              <a:t>Meis</a:t>
            </a:r>
            <a:r>
              <a:rPr lang="tr-TR" sz="2400" b="1" dirty="0" smtClean="0">
                <a:latin typeface="Calibri" pitchFamily="34" charset="0"/>
              </a:rPr>
              <a:t> Modülü BİNA KULLANIMI ekranına Kütüphane Sayısı (Sınıf Kitaplıkları Hariç) satırının altına,</a:t>
            </a:r>
          </a:p>
          <a:p>
            <a:pPr marL="0" lvl="1" algn="just" eaLnBrk="0" hangingPunct="0">
              <a:lnSpc>
                <a:spcPct val="150000"/>
              </a:lnSpc>
              <a:tabLst>
                <a:tab pos="552450" algn="l"/>
              </a:tabLst>
            </a:pPr>
            <a:r>
              <a:rPr lang="tr-TR" sz="2400" b="1" dirty="0" smtClean="0">
                <a:latin typeface="Calibri" pitchFamily="34" charset="0"/>
              </a:rPr>
              <a:t>Z-KÜTÜPHANE (Zenginleştirilmiş Kütüphane) satırı eklenmiştir. </a:t>
            </a:r>
            <a:r>
              <a:rPr lang="tr-TR" sz="2400" b="1" i="1" dirty="0" smtClean="0">
                <a:solidFill>
                  <a:srgbClr val="FF0000"/>
                </a:solidFill>
                <a:latin typeface="Calibri" pitchFamily="34" charset="0"/>
              </a:rPr>
              <a:t>Bu iki kütüphane türü farklıdır.</a:t>
            </a:r>
            <a:endParaRPr lang="tr-TR" sz="2400" b="1" i="1" dirty="0">
              <a:solidFill>
                <a:srgbClr val="FF0000"/>
              </a:solidFill>
              <a:latin typeface="Calibri" pitchFamily="34" charset="0"/>
            </a:endParaRPr>
          </a:p>
        </p:txBody>
      </p:sp>
      <p:pic>
        <p:nvPicPr>
          <p:cNvPr id="3" name="Resim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9920" y="4066785"/>
            <a:ext cx="8126880" cy="2791215"/>
          </a:xfrm>
          <a:prstGeom prst="rect">
            <a:avLst/>
          </a:prstGeom>
        </p:spPr>
      </p:pic>
    </p:spTree>
    <p:extLst>
      <p:ext uri="{BB962C8B-B14F-4D97-AF65-F5344CB8AC3E}">
        <p14:creationId xmlns:p14="http://schemas.microsoft.com/office/powerpoint/2010/main" xmlns="" val="209948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5602" name="Dikdörtgen 2"/>
          <p:cNvSpPr>
            <a:spLocks noChangeArrowheads="1"/>
          </p:cNvSpPr>
          <p:nvPr/>
        </p:nvSpPr>
        <p:spPr bwMode="auto">
          <a:xfrm>
            <a:off x="1619672" y="640241"/>
            <a:ext cx="5133452" cy="646331"/>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a:solidFill>
                  <a:srgbClr val="FF0000"/>
                </a:solidFill>
                <a:latin typeface="Calibri" pitchFamily="34" charset="0"/>
              </a:rPr>
              <a:t>7</a:t>
            </a:r>
            <a:r>
              <a:rPr lang="tr-TR" sz="2400" b="1" dirty="0" smtClean="0">
                <a:solidFill>
                  <a:srgbClr val="FF0000"/>
                </a:solidFill>
                <a:latin typeface="Calibri" pitchFamily="34" charset="0"/>
              </a:rPr>
              <a:t>-</a:t>
            </a:r>
            <a:r>
              <a:rPr lang="tr-TR" sz="2400" b="1" dirty="0" smtClean="0">
                <a:latin typeface="Calibri" pitchFamily="34" charset="0"/>
              </a:rPr>
              <a:t> Anasınıfı Öğretmenleri</a:t>
            </a:r>
            <a:endParaRPr lang="tr-TR" sz="2400" b="1" dirty="0">
              <a:latin typeface="Calibri" pitchFamily="34" charset="0"/>
            </a:endParaRPr>
          </a:p>
        </p:txBody>
      </p:sp>
      <p:sp>
        <p:nvSpPr>
          <p:cNvPr id="25605" name="Slayt Numarası Yer Tutucus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38BEAD90-E9CA-4DA3-9749-7E7EC3B7F7ED}" type="slidenum">
              <a:rPr lang="tr-TR">
                <a:cs typeface="Arial" charset="0"/>
              </a:rPr>
              <a:pPr fontAlgn="base">
                <a:spcBef>
                  <a:spcPct val="0"/>
                </a:spcBef>
                <a:spcAft>
                  <a:spcPct val="0"/>
                </a:spcAft>
              </a:pPr>
              <a:t>18</a:t>
            </a:fld>
            <a:endParaRPr lang="tr-TR">
              <a:cs typeface="Arial" charset="0"/>
            </a:endParaRPr>
          </a:p>
        </p:txBody>
      </p:sp>
      <p:pic>
        <p:nvPicPr>
          <p:cNvPr id="7"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41128" y="388865"/>
            <a:ext cx="837320" cy="826156"/>
          </a:xfrm>
          <a:prstGeom prst="rect">
            <a:avLst/>
          </a:prstGeom>
        </p:spPr>
      </p:pic>
      <p:pic>
        <p:nvPicPr>
          <p:cNvPr id="8"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63190" y="394542"/>
            <a:ext cx="1212790" cy="959686"/>
          </a:xfrm>
          <a:prstGeom prst="rect">
            <a:avLst/>
          </a:prstGeom>
        </p:spPr>
      </p:pic>
      <p:pic>
        <p:nvPicPr>
          <p:cNvPr id="3" name="Resim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190" y="1543511"/>
            <a:ext cx="8830410" cy="5197857"/>
          </a:xfrm>
          <a:prstGeom prst="rect">
            <a:avLst/>
          </a:prstGeom>
        </p:spPr>
      </p:pic>
    </p:spTree>
    <p:extLst>
      <p:ext uri="{BB962C8B-B14F-4D97-AF65-F5344CB8AC3E}">
        <p14:creationId xmlns:p14="http://schemas.microsoft.com/office/powerpoint/2010/main" xmlns="" val="404195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7650" name="Dikdörtgen 2"/>
          <p:cNvSpPr>
            <a:spLocks noChangeArrowheads="1"/>
          </p:cNvSpPr>
          <p:nvPr/>
        </p:nvSpPr>
        <p:spPr bwMode="auto">
          <a:xfrm>
            <a:off x="1187624" y="391215"/>
            <a:ext cx="4935839" cy="646331"/>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a:solidFill>
                  <a:srgbClr val="FF0000"/>
                </a:solidFill>
                <a:latin typeface="Calibri" pitchFamily="34" charset="0"/>
              </a:rPr>
              <a:t>8</a:t>
            </a:r>
            <a:r>
              <a:rPr lang="tr-TR" sz="2400" b="1" dirty="0" smtClean="0">
                <a:solidFill>
                  <a:srgbClr val="FF0000"/>
                </a:solidFill>
                <a:latin typeface="Calibri" pitchFamily="34" charset="0"/>
              </a:rPr>
              <a:t>-</a:t>
            </a:r>
            <a:r>
              <a:rPr lang="tr-TR" sz="2400" b="1" dirty="0" smtClean="0">
                <a:latin typeface="Calibri" pitchFamily="34" charset="0"/>
              </a:rPr>
              <a:t> Bilişim/İnternet </a:t>
            </a:r>
            <a:r>
              <a:rPr lang="tr-TR" sz="2400" b="1" dirty="0">
                <a:latin typeface="Calibri" pitchFamily="34" charset="0"/>
              </a:rPr>
              <a:t>ve Çevre </a:t>
            </a:r>
            <a:r>
              <a:rPr lang="tr-TR" sz="2400" b="1" dirty="0" smtClean="0">
                <a:latin typeface="Calibri" pitchFamily="34" charset="0"/>
              </a:rPr>
              <a:t>Birimleri</a:t>
            </a:r>
            <a:endParaRPr lang="tr-TR" sz="2400" b="1" dirty="0">
              <a:latin typeface="Calibri" pitchFamily="34" charset="0"/>
            </a:endParaRPr>
          </a:p>
        </p:txBody>
      </p:sp>
      <p:sp>
        <p:nvSpPr>
          <p:cNvPr id="27653" name="Dikdörtgen 4"/>
          <p:cNvSpPr>
            <a:spLocks noChangeArrowheads="1"/>
          </p:cNvSpPr>
          <p:nvPr/>
        </p:nvSpPr>
        <p:spPr bwMode="auto">
          <a:xfrm>
            <a:off x="214313" y="5137649"/>
            <a:ext cx="8786812" cy="1477963"/>
          </a:xfrm>
          <a:prstGeom prst="rect">
            <a:avLst/>
          </a:prstGeom>
          <a:noFill/>
          <a:ln w="9525">
            <a:noFill/>
            <a:miter lim="800000"/>
            <a:headEnd/>
            <a:tailEnd/>
          </a:ln>
        </p:spPr>
        <p:txBody>
          <a:bodyPr>
            <a:spAutoFit/>
          </a:bodyPr>
          <a:lstStyle/>
          <a:p>
            <a:pPr algn="just" eaLnBrk="0" hangingPunct="0"/>
            <a:r>
              <a:rPr lang="tr-TR" b="1" dirty="0">
                <a:latin typeface="Calibri" pitchFamily="34" charset="0"/>
              </a:rPr>
              <a:t>	</a:t>
            </a:r>
            <a:r>
              <a:rPr lang="tr-TR" b="1" dirty="0">
                <a:solidFill>
                  <a:srgbClr val="C00000"/>
                </a:solidFill>
                <a:latin typeface="Calibri" pitchFamily="34" charset="0"/>
              </a:rPr>
              <a:t>Ancak özel okullar: </a:t>
            </a:r>
            <a:r>
              <a:rPr lang="tr-TR" b="1" dirty="0">
                <a:latin typeface="Calibri" pitchFamily="34" charset="0"/>
              </a:rPr>
              <a:t>MEİS Modülünde, Eğitim Olanakları Bölümündeki </a:t>
            </a:r>
          </a:p>
          <a:p>
            <a:pPr algn="just" eaLnBrk="0" hangingPunct="0"/>
            <a:r>
              <a:rPr lang="tr-TR" b="1" dirty="0">
                <a:latin typeface="Calibri" pitchFamily="34" charset="0"/>
              </a:rPr>
              <a:t>        - Kütüphane Materyal ve Çevre Birimlerinin yanında </a:t>
            </a:r>
          </a:p>
          <a:p>
            <a:pPr algn="just" eaLnBrk="0" hangingPunct="0"/>
            <a:r>
              <a:rPr lang="tr-TR" b="1" dirty="0">
                <a:latin typeface="Calibri" pitchFamily="34" charset="0"/>
              </a:rPr>
              <a:t>        - Bilişim Bilgisayar </a:t>
            </a:r>
            <a:r>
              <a:rPr lang="tr-TR" b="1" dirty="0" smtClean="0">
                <a:latin typeface="Calibri" pitchFamily="34" charset="0"/>
              </a:rPr>
              <a:t>ile </a:t>
            </a:r>
            <a:endParaRPr lang="tr-TR" b="1" dirty="0">
              <a:latin typeface="Calibri" pitchFamily="34" charset="0"/>
            </a:endParaRPr>
          </a:p>
          <a:p>
            <a:pPr algn="just" eaLnBrk="0" hangingPunct="0"/>
            <a:r>
              <a:rPr lang="tr-TR" b="1" dirty="0">
                <a:latin typeface="Calibri" pitchFamily="34" charset="0"/>
              </a:rPr>
              <a:t>        - Bilgisayar </a:t>
            </a:r>
            <a:r>
              <a:rPr lang="tr-TR" b="1" dirty="0" smtClean="0">
                <a:latin typeface="Calibri" pitchFamily="34" charset="0"/>
              </a:rPr>
              <a:t>laboratuvarları/BT </a:t>
            </a:r>
            <a:r>
              <a:rPr lang="tr-TR" b="1" dirty="0">
                <a:latin typeface="Calibri" pitchFamily="34" charset="0"/>
              </a:rPr>
              <a:t>Sınıfları </a:t>
            </a:r>
            <a:r>
              <a:rPr lang="tr-TR" b="1" dirty="0" smtClean="0">
                <a:latin typeface="Calibri" pitchFamily="34" charset="0"/>
              </a:rPr>
              <a:t>ekranlarına </a:t>
            </a:r>
            <a:r>
              <a:rPr lang="tr-TR" b="1" dirty="0">
                <a:latin typeface="Calibri" pitchFamily="34" charset="0"/>
              </a:rPr>
              <a:t>da bilgi girişi  </a:t>
            </a:r>
          </a:p>
          <a:p>
            <a:pPr algn="just" eaLnBrk="0" hangingPunct="0"/>
            <a:r>
              <a:rPr lang="tr-TR" b="1" dirty="0">
                <a:latin typeface="Calibri" pitchFamily="34" charset="0"/>
              </a:rPr>
              <a:t>          </a:t>
            </a:r>
            <a:r>
              <a:rPr lang="tr-TR" b="1" dirty="0" smtClean="0">
                <a:latin typeface="Calibri" pitchFamily="34" charset="0"/>
              </a:rPr>
              <a:t>yapacaklardır.</a:t>
            </a:r>
            <a:endParaRPr lang="tr-TR" b="1" dirty="0">
              <a:latin typeface="Calibri" pitchFamily="34" charset="0"/>
            </a:endParaRPr>
          </a:p>
        </p:txBody>
      </p:sp>
      <p:sp>
        <p:nvSpPr>
          <p:cNvPr id="27654" name="Slayt Numarası Yer Tutucus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54B344F4-60D7-45D5-BACC-9518B5CB8D33}" type="slidenum">
              <a:rPr lang="tr-TR">
                <a:cs typeface="Arial" charset="0"/>
              </a:rPr>
              <a:pPr fontAlgn="base">
                <a:spcBef>
                  <a:spcPct val="0"/>
                </a:spcBef>
                <a:spcAft>
                  <a:spcPct val="0"/>
                </a:spcAft>
              </a:pPr>
              <a:t>19</a:t>
            </a:fld>
            <a:endParaRPr lang="tr-TR">
              <a:cs typeface="Arial" charset="0"/>
            </a:endParaRPr>
          </a:p>
        </p:txBody>
      </p:sp>
      <p:pic>
        <p:nvPicPr>
          <p:cNvPr id="8"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63805" y="426838"/>
            <a:ext cx="837320" cy="826156"/>
          </a:xfrm>
          <a:prstGeom prst="rect">
            <a:avLst/>
          </a:prstGeom>
        </p:spPr>
      </p:pic>
      <p:pic>
        <p:nvPicPr>
          <p:cNvPr id="9"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46841" y="426838"/>
            <a:ext cx="1212790" cy="959686"/>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178" y="1305544"/>
            <a:ext cx="1786518" cy="3779640"/>
          </a:xfrm>
          <a:prstGeom prst="rect">
            <a:avLst/>
          </a:prstGeom>
        </p:spPr>
      </p:pic>
      <p:pic>
        <p:nvPicPr>
          <p:cNvPr id="6" name="Resim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07704" y="1290540"/>
            <a:ext cx="3683148" cy="3829797"/>
          </a:xfrm>
          <a:prstGeom prst="rect">
            <a:avLst/>
          </a:prstGeom>
        </p:spPr>
      </p:pic>
      <p:pic>
        <p:nvPicPr>
          <p:cNvPr id="7" name="Resim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589310" y="1663326"/>
            <a:ext cx="3231162" cy="28457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7" name="Dikdörtgen 6"/>
          <p:cNvSpPr/>
          <p:nvPr/>
        </p:nvSpPr>
        <p:spPr>
          <a:xfrm>
            <a:off x="695325" y="449567"/>
            <a:ext cx="7693099" cy="1938992"/>
          </a:xfrm>
          <a:prstGeom prst="rect">
            <a:avLst/>
          </a:prstGeom>
        </p:spPr>
        <p:txBody>
          <a:bodyPr wrap="square">
            <a:spAutoFit/>
          </a:bodyPr>
          <a:lstStyle/>
          <a:p>
            <a:pPr algn="ctr" fontAlgn="auto">
              <a:spcBef>
                <a:spcPts val="0"/>
              </a:spcBef>
              <a:spcAft>
                <a:spcPts val="0"/>
              </a:spcAft>
              <a:defRPr/>
            </a:pP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Tüm </a:t>
            </a:r>
            <a:r>
              <a:rPr lang="tr-TR" sz="30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RESMİ</a:t>
            </a: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a:t>
            </a:r>
            <a:r>
              <a:rPr lang="tr-TR" sz="30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ÖZEL</a:t>
            </a:r>
          </a:p>
          <a:p>
            <a:pPr algn="ctr" fontAlgn="auto">
              <a:spcBef>
                <a:spcPts val="0"/>
              </a:spcBef>
              <a:spcAft>
                <a:spcPts val="0"/>
              </a:spcAft>
              <a:defRPr/>
            </a:pP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okulöncesi, ilkokul, ortaokul ve ortaöğretim </a:t>
            </a:r>
            <a:r>
              <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o</a:t>
            </a: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kullarının </a:t>
            </a:r>
            <a:endPar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endParaRPr>
          </a:p>
          <a:p>
            <a:pPr algn="ctr" fontAlgn="auto">
              <a:spcBef>
                <a:spcPts val="0"/>
              </a:spcBef>
              <a:spcAft>
                <a:spcPts val="0"/>
              </a:spcAft>
              <a:defRPr/>
            </a:pPr>
            <a:r>
              <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i</a:t>
            </a: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vedilikle güncellemeleri </a:t>
            </a:r>
            <a:r>
              <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g</a:t>
            </a: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ereken </a:t>
            </a:r>
            <a:r>
              <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e</a:t>
            </a: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kranlar</a:t>
            </a:r>
            <a:r>
              <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 </a:t>
            </a:r>
            <a:endPar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pic>
        <p:nvPicPr>
          <p:cNvPr id="16387" name="Picture 2" descr="http://3.bp.blogspot.com/_GHDiLde5P-o/SD0pQpfdUHI/AAAAAAAAA84/N67sSn3gKYw/s400/e+okul.jpg"/>
          <p:cNvPicPr>
            <a:picLocks noChangeAspect="1" noChangeArrowheads="1"/>
          </p:cNvPicPr>
          <p:nvPr/>
        </p:nvPicPr>
        <p:blipFill>
          <a:blip r:embed="rId2" cstate="print"/>
          <a:srcRect/>
          <a:stretch>
            <a:fillRect/>
          </a:stretch>
        </p:blipFill>
        <p:spPr bwMode="auto">
          <a:xfrm>
            <a:off x="695325" y="2643758"/>
            <a:ext cx="1457325" cy="857250"/>
          </a:xfrm>
          <a:prstGeom prst="rect">
            <a:avLst/>
          </a:prstGeom>
          <a:noFill/>
          <a:ln w="9525">
            <a:noFill/>
            <a:miter lim="800000"/>
            <a:headEnd/>
            <a:tailEnd/>
          </a:ln>
        </p:spPr>
      </p:pic>
      <p:sp>
        <p:nvSpPr>
          <p:cNvPr id="16388" name="Dikdörtgen 1"/>
          <p:cNvSpPr>
            <a:spLocks noChangeArrowheads="1"/>
          </p:cNvSpPr>
          <p:nvPr/>
        </p:nvSpPr>
        <p:spPr bwMode="auto">
          <a:xfrm>
            <a:off x="695325" y="3685088"/>
            <a:ext cx="7837488" cy="3416320"/>
          </a:xfrm>
          <a:prstGeom prst="rect">
            <a:avLst/>
          </a:prstGeom>
          <a:noFill/>
          <a:ln w="9525">
            <a:noFill/>
            <a:miter lim="800000"/>
            <a:headEnd/>
            <a:tailEnd/>
          </a:ln>
        </p:spPr>
        <p:txBody>
          <a:bodyPr wrap="square">
            <a:spAutoFit/>
          </a:bodyPr>
          <a:lstStyle/>
          <a:p>
            <a:pPr marL="0" lvl="1" eaLnBrk="0" hangingPunct="0">
              <a:lnSpc>
                <a:spcPct val="150000"/>
              </a:lnSpc>
              <a:tabLst>
                <a:tab pos="723900" algn="l"/>
              </a:tabLst>
            </a:pPr>
            <a:r>
              <a:rPr lang="tr-TR" sz="2400" b="1" dirty="0">
                <a:solidFill>
                  <a:srgbClr val="FF0000"/>
                </a:solidFill>
                <a:latin typeface="Calibri" pitchFamily="34" charset="0"/>
              </a:rPr>
              <a:t>1 </a:t>
            </a:r>
            <a:r>
              <a:rPr lang="tr-TR" sz="2400" b="1" dirty="0" smtClean="0">
                <a:solidFill>
                  <a:srgbClr val="FF0000"/>
                </a:solidFill>
                <a:latin typeface="Calibri" pitchFamily="34" charset="0"/>
              </a:rPr>
              <a:t>-</a:t>
            </a: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Tüm </a:t>
            </a: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okul öncesi/ilkokul/ortaokul </a:t>
            </a: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ve </a:t>
            </a: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ortaöğretim okulları ile bu okulların bünyesindeki anasınıfları öğrenci bilgi girişleri bu modül üzerinden yapılacaktır.</a:t>
            </a:r>
          </a:p>
          <a:p>
            <a:pPr marL="0" lvl="1" eaLnBrk="0" hangingPunct="0">
              <a:lnSpc>
                <a:spcPct val="150000"/>
              </a:lnSpc>
              <a:tabLst>
                <a:tab pos="723900" algn="l"/>
              </a:tabLst>
            </a:pPr>
            <a:r>
              <a:rPr lang="tr-TR" sz="24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2- </a:t>
            </a: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Öğretim </a:t>
            </a: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Şekli </a:t>
            </a:r>
            <a:r>
              <a:rPr lang="tr-TR" sz="2000" b="1" i="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a:t>
            </a:r>
            <a:r>
              <a:rPr lang="tr-TR" sz="2000" b="1" i="1" u="sng"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Anasınıfına ait öğretim şekli değil;</a:t>
            </a:r>
          </a:p>
          <a:p>
            <a:pPr marL="0" lvl="1" eaLnBrk="0" hangingPunct="0">
              <a:lnSpc>
                <a:spcPct val="150000"/>
              </a:lnSpc>
              <a:tabLst>
                <a:tab pos="723900" algn="l"/>
              </a:tabLst>
            </a:pPr>
            <a:r>
              <a:rPr lang="tr-TR" sz="2000" b="1" i="1" u="sng"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 okulun öğretim şekli girilecektir.</a:t>
            </a:r>
            <a:r>
              <a:rPr lang="tr-TR" sz="2000" b="1" i="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a:t>
            </a:r>
            <a:endParaRPr lang="tr-TR" sz="2000" b="1" i="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endParaRPr>
          </a:p>
          <a:p>
            <a:pPr marL="0" lvl="1" eaLnBrk="0" hangingPunct="0">
              <a:lnSpc>
                <a:spcPct val="150000"/>
              </a:lnSpc>
              <a:tabLst>
                <a:tab pos="723900" algn="l"/>
              </a:tabLst>
            </a:pPr>
            <a:endParaRPr lang="tr-TR" sz="2400" b="1" dirty="0">
              <a:latin typeface="Calibri" pitchFamily="34" charset="0"/>
            </a:endParaRPr>
          </a:p>
        </p:txBody>
      </p:sp>
      <p:cxnSp>
        <p:nvCxnSpPr>
          <p:cNvPr id="9" name="Düz Bağlayıcı 8"/>
          <p:cNvCxnSpPr/>
          <p:nvPr/>
        </p:nvCxnSpPr>
        <p:spPr>
          <a:xfrm>
            <a:off x="1259632" y="2388559"/>
            <a:ext cx="6696744" cy="1"/>
          </a:xfrm>
          <a:prstGeom prst="line">
            <a:avLst/>
          </a:prstGeom>
        </p:spPr>
        <p:style>
          <a:lnRef idx="3">
            <a:schemeClr val="accent6"/>
          </a:lnRef>
          <a:fillRef idx="0">
            <a:schemeClr val="accent6"/>
          </a:fillRef>
          <a:effectRef idx="2">
            <a:schemeClr val="accent6"/>
          </a:effectRef>
          <a:fontRef idx="minor">
            <a:schemeClr val="tx1"/>
          </a:fontRef>
        </p:style>
      </p:cxnSp>
      <p:sp>
        <p:nvSpPr>
          <p:cNvPr id="16390" name="Dikdörtgen 10"/>
          <p:cNvSpPr>
            <a:spLocks noChangeArrowheads="1"/>
          </p:cNvSpPr>
          <p:nvPr/>
        </p:nvSpPr>
        <p:spPr bwMode="auto">
          <a:xfrm>
            <a:off x="2178050" y="2834704"/>
            <a:ext cx="6497638" cy="522288"/>
          </a:xfrm>
          <a:prstGeom prst="rect">
            <a:avLst/>
          </a:prstGeom>
          <a:noFill/>
          <a:ln w="9525">
            <a:noFill/>
            <a:miter lim="800000"/>
            <a:headEnd/>
            <a:tailEnd/>
          </a:ln>
        </p:spPr>
        <p:txBody>
          <a:bodyPr>
            <a:spAutoFit/>
          </a:bodyPr>
          <a:lstStyle/>
          <a:p>
            <a:pPr algn="ctr"/>
            <a:r>
              <a:rPr lang="tr-TR" sz="2800" b="1" u="sng" dirty="0" smtClean="0">
                <a:solidFill>
                  <a:srgbClr val="FF0000"/>
                </a:solidFill>
                <a:latin typeface="Calibri" pitchFamily="34" charset="0"/>
              </a:rPr>
              <a:t>e-Okul</a:t>
            </a:r>
            <a:r>
              <a:rPr lang="tr-TR" sz="2100" b="1" dirty="0" smtClean="0">
                <a:latin typeface="Calibri" pitchFamily="34" charset="0"/>
              </a:rPr>
              <a:t> </a:t>
            </a:r>
            <a:r>
              <a:rPr lang="tr-TR" sz="1900" b="1" dirty="0">
                <a:latin typeface="Calibri" pitchFamily="34" charset="0"/>
              </a:rPr>
              <a:t>MODÜLÜNE BİLGİ GİRİŞİ YAPILACAK EKRANLAR </a:t>
            </a:r>
          </a:p>
        </p:txBody>
      </p:sp>
      <p:sp>
        <p:nvSpPr>
          <p:cNvPr id="16391"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56AF9588-56DA-448B-9885-C52D2E8084DF}" type="slidenum">
              <a:rPr lang="tr-TR">
                <a:cs typeface="Arial" charset="0"/>
              </a:rPr>
              <a:pPr fontAlgn="base">
                <a:spcBef>
                  <a:spcPct val="0"/>
                </a:spcBef>
                <a:spcAft>
                  <a:spcPct val="0"/>
                </a:spcAft>
              </a:pPr>
              <a:t>2</a:t>
            </a:fld>
            <a:endParaRPr lang="tr-TR">
              <a:cs typeface="Arial" charset="0"/>
            </a:endParaRPr>
          </a:p>
        </p:txBody>
      </p:sp>
      <p:pic>
        <p:nvPicPr>
          <p:cNvPr id="10"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179621" y="449567"/>
            <a:ext cx="1212790" cy="959686"/>
          </a:xfrm>
          <a:prstGeom prst="rect">
            <a:avLst/>
          </a:prstGeom>
        </p:spPr>
      </p:pic>
      <p:pic>
        <p:nvPicPr>
          <p:cNvPr id="11" name="Picture 16" descr="bakanlik2.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14153" y="449567"/>
            <a:ext cx="837320" cy="82615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8674" name="Dikdörtgen 2"/>
          <p:cNvSpPr>
            <a:spLocks noChangeArrowheads="1"/>
          </p:cNvSpPr>
          <p:nvPr/>
        </p:nvSpPr>
        <p:spPr bwMode="auto">
          <a:xfrm>
            <a:off x="1547663" y="498218"/>
            <a:ext cx="6072337" cy="646331"/>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a:solidFill>
                  <a:srgbClr val="FF0000"/>
                </a:solidFill>
                <a:latin typeface="Calibri" pitchFamily="34" charset="0"/>
              </a:rPr>
              <a:t>9</a:t>
            </a:r>
            <a:r>
              <a:rPr lang="tr-TR" sz="2400" b="1" dirty="0" smtClean="0">
                <a:solidFill>
                  <a:srgbClr val="FF0000"/>
                </a:solidFill>
                <a:latin typeface="Calibri" pitchFamily="34" charset="0"/>
              </a:rPr>
              <a:t>-</a:t>
            </a:r>
            <a:r>
              <a:rPr lang="tr-TR" sz="2400" b="1" dirty="0" smtClean="0">
                <a:latin typeface="Calibri" pitchFamily="34" charset="0"/>
              </a:rPr>
              <a:t>Bilgisayar Laboratuvarları/BT Sınıfları</a:t>
            </a:r>
            <a:endParaRPr lang="tr-TR" sz="2400" b="1" dirty="0">
              <a:latin typeface="Calibri" pitchFamily="34" charset="0"/>
            </a:endParaRPr>
          </a:p>
        </p:txBody>
      </p:sp>
      <p:sp>
        <p:nvSpPr>
          <p:cNvPr id="2867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E76F35CB-18A9-4B27-8707-DAD68526D420}" type="slidenum">
              <a:rPr lang="tr-TR">
                <a:cs typeface="Arial" charset="0"/>
              </a:rPr>
              <a:pPr fontAlgn="base">
                <a:spcBef>
                  <a:spcPct val="0"/>
                </a:spcBef>
                <a:spcAft>
                  <a:spcPct val="0"/>
                </a:spcAft>
              </a:pPr>
              <a:t>20</a:t>
            </a:fld>
            <a:endParaRPr lang="tr-TR">
              <a:cs typeface="Arial" charset="0"/>
            </a:endParaRPr>
          </a:p>
        </p:txBody>
      </p:sp>
      <p:pic>
        <p:nvPicPr>
          <p:cNvPr id="7"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34381" y="422166"/>
            <a:ext cx="837320" cy="826156"/>
          </a:xfrm>
          <a:prstGeom prst="rect">
            <a:avLst/>
          </a:prstGeom>
        </p:spPr>
      </p:pic>
      <p:pic>
        <p:nvPicPr>
          <p:cNvPr id="8"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44115" y="355401"/>
            <a:ext cx="1212790" cy="959686"/>
          </a:xfrm>
          <a:prstGeom prst="rect">
            <a:avLst/>
          </a:prstGeom>
        </p:spPr>
      </p:pic>
      <p:pic>
        <p:nvPicPr>
          <p:cNvPr id="3" name="Resim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638" y="1434790"/>
            <a:ext cx="9000866" cy="51625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8674" name="Dikdörtgen 2"/>
          <p:cNvSpPr>
            <a:spLocks noChangeArrowheads="1"/>
          </p:cNvSpPr>
          <p:nvPr/>
        </p:nvSpPr>
        <p:spPr bwMode="auto">
          <a:xfrm>
            <a:off x="1547663" y="498218"/>
            <a:ext cx="6072337" cy="589072"/>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smtClean="0">
                <a:solidFill>
                  <a:srgbClr val="FF0000"/>
                </a:solidFill>
                <a:latin typeface="Calibri" pitchFamily="34" charset="0"/>
              </a:rPr>
              <a:t>10-</a:t>
            </a:r>
            <a:r>
              <a:rPr lang="tr-TR" sz="2400" b="1" dirty="0" smtClean="0">
                <a:latin typeface="Calibri" pitchFamily="34" charset="0"/>
              </a:rPr>
              <a:t>Bilişim/Bilgisayar</a:t>
            </a:r>
            <a:endParaRPr lang="tr-TR" sz="2400" b="1" dirty="0">
              <a:latin typeface="Calibri" pitchFamily="34" charset="0"/>
            </a:endParaRPr>
          </a:p>
        </p:txBody>
      </p:sp>
      <p:sp>
        <p:nvSpPr>
          <p:cNvPr id="2867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E76F35CB-18A9-4B27-8707-DAD68526D420}" type="slidenum">
              <a:rPr lang="tr-TR">
                <a:cs typeface="Arial" charset="0"/>
              </a:rPr>
              <a:pPr fontAlgn="base">
                <a:spcBef>
                  <a:spcPct val="0"/>
                </a:spcBef>
                <a:spcAft>
                  <a:spcPct val="0"/>
                </a:spcAft>
              </a:pPr>
              <a:t>21</a:t>
            </a:fld>
            <a:endParaRPr lang="tr-TR">
              <a:cs typeface="Arial" charset="0"/>
            </a:endParaRPr>
          </a:p>
        </p:txBody>
      </p:sp>
      <p:pic>
        <p:nvPicPr>
          <p:cNvPr id="7"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34381" y="422166"/>
            <a:ext cx="837320" cy="826156"/>
          </a:xfrm>
          <a:prstGeom prst="rect">
            <a:avLst/>
          </a:prstGeom>
        </p:spPr>
      </p:pic>
      <p:pic>
        <p:nvPicPr>
          <p:cNvPr id="8"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44115" y="355401"/>
            <a:ext cx="1212790" cy="959686"/>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0601" y="1412776"/>
            <a:ext cx="8761879" cy="5112568"/>
          </a:xfrm>
          <a:prstGeom prst="rect">
            <a:avLst/>
          </a:prstGeom>
        </p:spPr>
      </p:pic>
    </p:spTree>
    <p:extLst>
      <p:ext uri="{BB962C8B-B14F-4D97-AF65-F5344CB8AC3E}">
        <p14:creationId xmlns:p14="http://schemas.microsoft.com/office/powerpoint/2010/main" xmlns="" val="1327152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8674" name="Dikdörtgen 2"/>
          <p:cNvSpPr>
            <a:spLocks noChangeArrowheads="1"/>
          </p:cNvSpPr>
          <p:nvPr/>
        </p:nvSpPr>
        <p:spPr bwMode="auto">
          <a:xfrm>
            <a:off x="1547663" y="498218"/>
            <a:ext cx="6072337" cy="589072"/>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smtClean="0">
                <a:solidFill>
                  <a:srgbClr val="FF0000"/>
                </a:solidFill>
                <a:latin typeface="Calibri" pitchFamily="34" charset="0"/>
              </a:rPr>
              <a:t>11-</a:t>
            </a:r>
            <a:r>
              <a:rPr lang="tr-TR" sz="2400" b="1" dirty="0">
                <a:latin typeface="Calibri" pitchFamily="34" charset="0"/>
              </a:rPr>
              <a:t> </a:t>
            </a:r>
            <a:r>
              <a:rPr lang="tr-TR" sz="2400" b="1" dirty="0" smtClean="0">
                <a:latin typeface="Calibri" pitchFamily="34" charset="0"/>
              </a:rPr>
              <a:t>Destek Eğitim Odası(Öğretmen)</a:t>
            </a:r>
            <a:endParaRPr lang="tr-TR" sz="2400" b="1" dirty="0">
              <a:latin typeface="Calibri" pitchFamily="34" charset="0"/>
            </a:endParaRPr>
          </a:p>
        </p:txBody>
      </p:sp>
      <p:sp>
        <p:nvSpPr>
          <p:cNvPr id="2867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E76F35CB-18A9-4B27-8707-DAD68526D420}" type="slidenum">
              <a:rPr lang="tr-TR">
                <a:cs typeface="Arial" charset="0"/>
              </a:rPr>
              <a:pPr fontAlgn="base">
                <a:spcBef>
                  <a:spcPct val="0"/>
                </a:spcBef>
                <a:spcAft>
                  <a:spcPct val="0"/>
                </a:spcAft>
              </a:pPr>
              <a:t>22</a:t>
            </a:fld>
            <a:endParaRPr lang="tr-TR">
              <a:cs typeface="Arial" charset="0"/>
            </a:endParaRPr>
          </a:p>
        </p:txBody>
      </p:sp>
      <p:pic>
        <p:nvPicPr>
          <p:cNvPr id="7"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34381" y="422166"/>
            <a:ext cx="837320" cy="826156"/>
          </a:xfrm>
          <a:prstGeom prst="rect">
            <a:avLst/>
          </a:prstGeom>
        </p:spPr>
      </p:pic>
      <p:pic>
        <p:nvPicPr>
          <p:cNvPr id="8"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44115" y="355401"/>
            <a:ext cx="1212790" cy="959686"/>
          </a:xfrm>
          <a:prstGeom prst="rect">
            <a:avLst/>
          </a:prstGeom>
        </p:spPr>
      </p:pic>
      <p:pic>
        <p:nvPicPr>
          <p:cNvPr id="3" name="Resim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005" y="1434788"/>
            <a:ext cx="8610932" cy="5234571"/>
          </a:xfrm>
          <a:prstGeom prst="rect">
            <a:avLst/>
          </a:prstGeom>
        </p:spPr>
      </p:pic>
    </p:spTree>
    <p:extLst>
      <p:ext uri="{BB962C8B-B14F-4D97-AF65-F5344CB8AC3E}">
        <p14:creationId xmlns:p14="http://schemas.microsoft.com/office/powerpoint/2010/main" xmlns="" val="2296477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3554"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4639A1D8-0AE1-4EF1-A36F-31ABFE9E0BF2}" type="slidenum">
              <a:rPr lang="tr-TR">
                <a:cs typeface="Arial" charset="0"/>
              </a:rPr>
              <a:pPr fontAlgn="base">
                <a:spcBef>
                  <a:spcPct val="0"/>
                </a:spcBef>
                <a:spcAft>
                  <a:spcPct val="0"/>
                </a:spcAft>
              </a:pPr>
              <a:t>23</a:t>
            </a:fld>
            <a:endParaRPr lang="tr-TR">
              <a:cs typeface="Arial" charset="0"/>
            </a:endParaRPr>
          </a:p>
        </p:txBody>
      </p:sp>
      <p:sp>
        <p:nvSpPr>
          <p:cNvPr id="23555" name="Dikdörtgen 5"/>
          <p:cNvSpPr>
            <a:spLocks noChangeArrowheads="1"/>
          </p:cNvSpPr>
          <p:nvPr/>
        </p:nvSpPr>
        <p:spPr bwMode="auto">
          <a:xfrm>
            <a:off x="467544" y="2132856"/>
            <a:ext cx="8353425" cy="3539430"/>
          </a:xfrm>
          <a:prstGeom prst="rect">
            <a:avLst/>
          </a:prstGeom>
          <a:noFill/>
          <a:ln w="9525">
            <a:noFill/>
            <a:miter lim="800000"/>
            <a:headEnd/>
            <a:tailEnd/>
          </a:ln>
        </p:spPr>
        <p:txBody>
          <a:bodyPr>
            <a:spAutoFit/>
          </a:bodyPr>
          <a:lstStyle/>
          <a:p>
            <a:pPr lvl="1" algn="just">
              <a:buFont typeface="Arial" charset="0"/>
              <a:buChar char="•"/>
            </a:pPr>
            <a:r>
              <a:rPr lang="tr-TR" sz="2800" b="1" dirty="0" smtClean="0">
                <a:latin typeface="Calibri" pitchFamily="34" charset="0"/>
              </a:rPr>
              <a:t>Halk Eğitim Merkezi, Mesleki Eğitim Merkezi, Olgunlaşma Enstitüsü kursiyer, personel ve bina bilgi girişlerini </a:t>
            </a:r>
            <a:r>
              <a:rPr lang="tr-TR" sz="2800" b="1" dirty="0" smtClean="0">
                <a:latin typeface="Calibri" pitchFamily="34" charset="0"/>
                <a:hlinkClick r:id="rId2"/>
              </a:rPr>
              <a:t>http://eyaygin.meb.gov.tr</a:t>
            </a:r>
            <a:r>
              <a:rPr lang="tr-TR" sz="2800" b="1" dirty="0" smtClean="0">
                <a:latin typeface="Calibri" pitchFamily="34" charset="0"/>
              </a:rPr>
              <a:t> adresindeki </a:t>
            </a:r>
          </a:p>
          <a:p>
            <a:pPr lvl="1" algn="just"/>
            <a:r>
              <a:rPr lang="tr-TR" sz="2800" b="1" dirty="0" smtClean="0">
                <a:latin typeface="Calibri" pitchFamily="34" charset="0"/>
              </a:rPr>
              <a:t>e-Yaygın Modülünden, eğitim olanakları bilgi girişlerini ise önceki yıllarda olduğu gibi MEİS Modülü üzerinden yapılacaktır.</a:t>
            </a:r>
            <a:endParaRPr lang="tr-TR" sz="2800" b="1" dirty="0">
              <a:latin typeface="Calibri" pitchFamily="34" charset="0"/>
            </a:endParaRPr>
          </a:p>
          <a:p>
            <a:pPr algn="just"/>
            <a:endParaRPr lang="tr-TR" sz="2800" b="1" dirty="0">
              <a:latin typeface="Calibri" pitchFamily="34" charset="0"/>
            </a:endParaRPr>
          </a:p>
        </p:txBody>
      </p:sp>
      <p:pic>
        <p:nvPicPr>
          <p:cNvPr id="5" name="Picture 16" descr="bakanlik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00392" y="453577"/>
            <a:ext cx="837320" cy="826156"/>
          </a:xfrm>
          <a:prstGeom prst="rect">
            <a:avLst/>
          </a:prstGeom>
        </p:spPr>
      </p:pic>
      <p:pic>
        <p:nvPicPr>
          <p:cNvPr id="6" name="Picture 18" descr="logo enkalt.png"/>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107504" y="476672"/>
            <a:ext cx="1212790" cy="959686"/>
          </a:xfrm>
          <a:prstGeom prst="rect">
            <a:avLst/>
          </a:prstGeom>
        </p:spPr>
      </p:pic>
    </p:spTree>
    <p:extLst>
      <p:ext uri="{BB962C8B-B14F-4D97-AF65-F5344CB8AC3E}">
        <p14:creationId xmlns:p14="http://schemas.microsoft.com/office/powerpoint/2010/main" xmlns="" val="484816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3554"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4639A1D8-0AE1-4EF1-A36F-31ABFE9E0BF2}" type="slidenum">
              <a:rPr lang="tr-TR">
                <a:cs typeface="Arial" charset="0"/>
              </a:rPr>
              <a:pPr fontAlgn="base">
                <a:spcBef>
                  <a:spcPct val="0"/>
                </a:spcBef>
                <a:spcAft>
                  <a:spcPct val="0"/>
                </a:spcAft>
              </a:pPr>
              <a:t>24</a:t>
            </a:fld>
            <a:endParaRPr lang="tr-TR">
              <a:cs typeface="Arial" charset="0"/>
            </a:endParaRPr>
          </a:p>
        </p:txBody>
      </p:sp>
      <p:sp>
        <p:nvSpPr>
          <p:cNvPr id="23555" name="Dikdörtgen 5"/>
          <p:cNvSpPr>
            <a:spLocks noChangeArrowheads="1"/>
          </p:cNvSpPr>
          <p:nvPr/>
        </p:nvSpPr>
        <p:spPr bwMode="auto">
          <a:xfrm>
            <a:off x="467544" y="2060848"/>
            <a:ext cx="8353425" cy="3108543"/>
          </a:xfrm>
          <a:prstGeom prst="rect">
            <a:avLst/>
          </a:prstGeom>
          <a:noFill/>
          <a:ln w="9525">
            <a:noFill/>
            <a:miter lim="800000"/>
            <a:headEnd/>
            <a:tailEnd/>
          </a:ln>
        </p:spPr>
        <p:txBody>
          <a:bodyPr>
            <a:spAutoFit/>
          </a:bodyPr>
          <a:lstStyle/>
          <a:p>
            <a:pPr lvl="1" algn="just">
              <a:buFont typeface="Arial" charset="0"/>
              <a:buChar char="•"/>
            </a:pPr>
            <a:r>
              <a:rPr lang="tr-TR" sz="2800" b="1" dirty="0" smtClean="0">
                <a:latin typeface="Calibri" pitchFamily="34" charset="0"/>
              </a:rPr>
              <a:t>Bakanlığımıza bağlı okul ve kurumlar bilgisayar sayılarını,</a:t>
            </a:r>
            <a:r>
              <a:rPr lang="tr-TR" sz="2800" b="1" dirty="0" smtClean="0">
                <a:solidFill>
                  <a:srgbClr val="FF0000"/>
                </a:solidFill>
                <a:latin typeface="Calibri" pitchFamily="34" charset="0"/>
              </a:rPr>
              <a:t> e-Okul </a:t>
            </a:r>
            <a:r>
              <a:rPr lang="tr-TR" sz="2800" b="1" dirty="0" smtClean="0">
                <a:latin typeface="Calibri" pitchFamily="34" charset="0"/>
              </a:rPr>
              <a:t>modülünde yer alan bina kullanım ekranlarına, ‘’Büroda kullanılan bilgisayar sayısı, Eğitim amaçlı kullanılan bilgisayar sayısı ve Fatih Projesi kapsamında tablet bilgisayar sayısı’’ ayrıntısında gireceklerdir.</a:t>
            </a:r>
          </a:p>
          <a:p>
            <a:pPr algn="just"/>
            <a:endParaRPr lang="tr-TR" sz="2800" b="1" dirty="0">
              <a:latin typeface="Calibri" pitchFamily="34" charset="0"/>
            </a:endParaRPr>
          </a:p>
        </p:txBody>
      </p:sp>
      <p:pic>
        <p:nvPicPr>
          <p:cNvPr id="5"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00392" y="453577"/>
            <a:ext cx="837320" cy="826156"/>
          </a:xfrm>
          <a:prstGeom prst="rect">
            <a:avLst/>
          </a:prstGeom>
        </p:spPr>
      </p:pic>
      <p:pic>
        <p:nvPicPr>
          <p:cNvPr id="6"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107504" y="476672"/>
            <a:ext cx="1212790" cy="959686"/>
          </a:xfrm>
          <a:prstGeom prst="rect">
            <a:avLst/>
          </a:prstGeom>
        </p:spPr>
      </p:pic>
    </p:spTree>
    <p:extLst>
      <p:ext uri="{BB962C8B-B14F-4D97-AF65-F5344CB8AC3E}">
        <p14:creationId xmlns:p14="http://schemas.microsoft.com/office/powerpoint/2010/main" xmlns="" val="2415473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30722" name="Dikdörtgen 2"/>
          <p:cNvSpPr>
            <a:spLocks noChangeArrowheads="1"/>
          </p:cNvSpPr>
          <p:nvPr/>
        </p:nvSpPr>
        <p:spPr bwMode="auto">
          <a:xfrm>
            <a:off x="1475656" y="404813"/>
            <a:ext cx="4032448" cy="646331"/>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smtClean="0">
                <a:solidFill>
                  <a:srgbClr val="FF0000"/>
                </a:solidFill>
                <a:latin typeface="Calibri" pitchFamily="34" charset="0"/>
              </a:rPr>
              <a:t>15-</a:t>
            </a:r>
            <a:r>
              <a:rPr lang="tr-TR" sz="2400" b="1" dirty="0" smtClean="0">
                <a:latin typeface="Calibri" pitchFamily="34" charset="0"/>
              </a:rPr>
              <a:t> </a:t>
            </a:r>
            <a:r>
              <a:rPr lang="tr-TR" sz="2400" b="1" dirty="0">
                <a:latin typeface="Calibri" pitchFamily="34" charset="0"/>
              </a:rPr>
              <a:t>Kurum Onay İşlemleri </a:t>
            </a:r>
          </a:p>
        </p:txBody>
      </p:sp>
      <p:sp>
        <p:nvSpPr>
          <p:cNvPr id="30724"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112EBEE8-F875-43EC-BD11-31A4C6E5B3B3}" type="slidenum">
              <a:rPr lang="tr-TR">
                <a:cs typeface="Arial" charset="0"/>
              </a:rPr>
              <a:pPr fontAlgn="base">
                <a:spcBef>
                  <a:spcPct val="0"/>
                </a:spcBef>
                <a:spcAft>
                  <a:spcPct val="0"/>
                </a:spcAft>
              </a:pPr>
              <a:t>25</a:t>
            </a:fld>
            <a:endParaRPr lang="tr-TR">
              <a:cs typeface="Arial" charset="0"/>
            </a:endParaRPr>
          </a:p>
        </p:txBody>
      </p:sp>
      <p:pic>
        <p:nvPicPr>
          <p:cNvPr id="30726" name="Picture 6"/>
          <p:cNvPicPr>
            <a:picLocks noChangeAspect="1" noChangeArrowheads="1"/>
          </p:cNvPicPr>
          <p:nvPr/>
        </p:nvPicPr>
        <p:blipFill>
          <a:blip r:embed="rId2" cstate="print"/>
          <a:srcRect/>
          <a:stretch>
            <a:fillRect/>
          </a:stretch>
        </p:blipFill>
        <p:spPr bwMode="auto">
          <a:xfrm>
            <a:off x="395288" y="1268760"/>
            <a:ext cx="8353425" cy="5184428"/>
          </a:xfrm>
          <a:prstGeom prst="rect">
            <a:avLst/>
          </a:prstGeom>
          <a:noFill/>
        </p:spPr>
      </p:pic>
      <p:pic>
        <p:nvPicPr>
          <p:cNvPr id="6" name="Picture 16" descr="bakanlik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72400" y="370819"/>
            <a:ext cx="837320" cy="826156"/>
          </a:xfrm>
          <a:prstGeom prst="rect">
            <a:avLst/>
          </a:prstGeom>
        </p:spPr>
      </p:pic>
      <p:pic>
        <p:nvPicPr>
          <p:cNvPr id="7" name="Picture 18" descr="logo enkalt.png"/>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47463" y="404813"/>
            <a:ext cx="1212790" cy="95968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33794" name="Dikdörtgen 4"/>
          <p:cNvSpPr>
            <a:spLocks noChangeArrowheads="1"/>
          </p:cNvSpPr>
          <p:nvPr/>
        </p:nvSpPr>
        <p:spPr bwMode="auto">
          <a:xfrm>
            <a:off x="545231" y="3212976"/>
            <a:ext cx="7775575" cy="2939266"/>
          </a:xfrm>
          <a:prstGeom prst="rect">
            <a:avLst/>
          </a:prstGeom>
          <a:noFill/>
          <a:ln w="9525">
            <a:noFill/>
            <a:miter lim="800000"/>
            <a:headEnd/>
            <a:tailEnd/>
          </a:ln>
        </p:spPr>
        <p:txBody>
          <a:bodyPr>
            <a:spAutoFit/>
          </a:bodyPr>
          <a:lstStyle/>
          <a:p>
            <a:pPr algn="ctr" eaLnBrk="0" hangingPunct="0">
              <a:tabLst>
                <a:tab pos="723900" algn="l"/>
              </a:tabLst>
            </a:pPr>
            <a:r>
              <a:rPr lang="tr-TR" sz="4000" b="1" dirty="0">
                <a:latin typeface="Calibri" pitchFamily="34" charset="0"/>
              </a:rPr>
              <a:t>	</a:t>
            </a:r>
            <a:r>
              <a:rPr lang="tr-TR" sz="4000" b="1" dirty="0" smtClean="0">
                <a:solidFill>
                  <a:srgbClr val="7030A0"/>
                </a:solidFill>
                <a:latin typeface="Calibri" pitchFamily="34" charset="0"/>
              </a:rPr>
              <a:t>U Y A R I</a:t>
            </a:r>
          </a:p>
          <a:p>
            <a:pPr algn="ctr" eaLnBrk="0" hangingPunct="0">
              <a:tabLst>
                <a:tab pos="723900" algn="l"/>
              </a:tabLst>
            </a:pPr>
            <a:endParaRPr lang="tr-TR" sz="4000" b="1" dirty="0" smtClean="0">
              <a:solidFill>
                <a:srgbClr val="7030A0"/>
              </a:solidFill>
              <a:latin typeface="Calibri" pitchFamily="34" charset="0"/>
            </a:endParaRPr>
          </a:p>
          <a:p>
            <a:pPr algn="ctr" eaLnBrk="0" hangingPunct="0">
              <a:tabLst>
                <a:tab pos="723900" algn="l"/>
              </a:tabLst>
            </a:pPr>
            <a:r>
              <a:rPr lang="tr-TR" sz="3500" b="1" dirty="0" smtClean="0">
                <a:latin typeface="Calibri" pitchFamily="34" charset="0"/>
              </a:rPr>
              <a:t>2018-2019 </a:t>
            </a:r>
            <a:r>
              <a:rPr lang="tr-TR" sz="3500" b="1" dirty="0">
                <a:latin typeface="Calibri" pitchFamily="34" charset="0"/>
              </a:rPr>
              <a:t>Öğretim yılı veri giriş işlemleri </a:t>
            </a:r>
            <a:r>
              <a:rPr lang="tr-TR" sz="3500" b="1" dirty="0" smtClean="0">
                <a:solidFill>
                  <a:srgbClr val="FF0000"/>
                </a:solidFill>
                <a:latin typeface="Calibri" pitchFamily="34" charset="0"/>
              </a:rPr>
              <a:t>12 Kasım 2018</a:t>
            </a:r>
            <a:r>
              <a:rPr lang="tr-TR" sz="3500" b="1" dirty="0" smtClean="0">
                <a:latin typeface="Calibri" pitchFamily="34" charset="0"/>
              </a:rPr>
              <a:t> </a:t>
            </a:r>
            <a:r>
              <a:rPr lang="tr-TR" sz="3500" b="1" dirty="0">
                <a:latin typeface="Calibri" pitchFamily="34" charset="0"/>
              </a:rPr>
              <a:t>itibariyle başlayıp </a:t>
            </a:r>
            <a:endParaRPr lang="tr-TR" sz="3500" b="1" dirty="0" smtClean="0">
              <a:latin typeface="Calibri" pitchFamily="34" charset="0"/>
            </a:endParaRPr>
          </a:p>
          <a:p>
            <a:pPr algn="ctr" eaLnBrk="0" hangingPunct="0">
              <a:tabLst>
                <a:tab pos="723900" algn="l"/>
              </a:tabLst>
            </a:pPr>
            <a:r>
              <a:rPr lang="tr-TR" sz="3500" b="1" dirty="0" smtClean="0">
                <a:solidFill>
                  <a:srgbClr val="FF0000"/>
                </a:solidFill>
                <a:latin typeface="Calibri" pitchFamily="34" charset="0"/>
              </a:rPr>
              <a:t>04 Ocak 2019 </a:t>
            </a:r>
            <a:r>
              <a:rPr lang="tr-TR" sz="3500" b="1" dirty="0" smtClean="0">
                <a:latin typeface="Calibri" pitchFamily="34" charset="0"/>
              </a:rPr>
              <a:t>’da sona erecektir.</a:t>
            </a:r>
            <a:endParaRPr lang="tr-TR" sz="3500" b="1" dirty="0">
              <a:latin typeface="Calibri" pitchFamily="34" charset="0"/>
            </a:endParaRPr>
          </a:p>
        </p:txBody>
      </p:sp>
      <p:pic>
        <p:nvPicPr>
          <p:cNvPr id="33795" name="Picture 4" descr="http://www.tesosmaniye.com/resimler/haber/10020901.jpg"/>
          <p:cNvPicPr>
            <a:picLocks noChangeAspect="1" noChangeArrowheads="1"/>
          </p:cNvPicPr>
          <p:nvPr/>
        </p:nvPicPr>
        <p:blipFill>
          <a:blip r:embed="rId2" cstate="print"/>
          <a:srcRect/>
          <a:stretch>
            <a:fillRect/>
          </a:stretch>
        </p:blipFill>
        <p:spPr bwMode="auto">
          <a:xfrm>
            <a:off x="3059832" y="692696"/>
            <a:ext cx="2746375" cy="2089150"/>
          </a:xfrm>
          <a:prstGeom prst="rect">
            <a:avLst/>
          </a:prstGeom>
          <a:noFill/>
          <a:ln w="9525">
            <a:noFill/>
            <a:miter lim="800000"/>
            <a:headEnd/>
            <a:tailEnd/>
          </a:ln>
        </p:spPr>
      </p:pic>
      <p:pic>
        <p:nvPicPr>
          <p:cNvPr id="33796" name="Picture 6" descr="http://t2.gstatic.com/images?q=tbn:ANd9GcQfzXqipPqKkHR5sC_RT45TS654GT9qJBVxvR7__-L1Gtn0RoH_hb44fYo"/>
          <p:cNvPicPr>
            <a:picLocks noChangeAspect="1" noChangeArrowheads="1"/>
          </p:cNvPicPr>
          <p:nvPr/>
        </p:nvPicPr>
        <p:blipFill>
          <a:blip r:embed="rId3" cstate="print"/>
          <a:srcRect/>
          <a:stretch>
            <a:fillRect/>
          </a:stretch>
        </p:blipFill>
        <p:spPr bwMode="auto">
          <a:xfrm>
            <a:off x="407742" y="1529289"/>
            <a:ext cx="1911350" cy="633412"/>
          </a:xfrm>
          <a:prstGeom prst="rect">
            <a:avLst/>
          </a:prstGeom>
          <a:noFill/>
          <a:ln w="9525">
            <a:noFill/>
            <a:miter lim="800000"/>
            <a:headEnd/>
            <a:tailEnd/>
          </a:ln>
        </p:spPr>
      </p:pic>
      <p:pic>
        <p:nvPicPr>
          <p:cNvPr id="33797" name="Picture 8" descr="http://www.orhangencebay.k12.tr/img/mebbis.jpg"/>
          <p:cNvPicPr>
            <a:picLocks noChangeAspect="1" noChangeArrowheads="1"/>
          </p:cNvPicPr>
          <p:nvPr/>
        </p:nvPicPr>
        <p:blipFill>
          <a:blip r:embed="rId4" cstate="print"/>
          <a:srcRect/>
          <a:stretch>
            <a:fillRect/>
          </a:stretch>
        </p:blipFill>
        <p:spPr bwMode="auto">
          <a:xfrm>
            <a:off x="7026030" y="1529289"/>
            <a:ext cx="1438275" cy="733425"/>
          </a:xfrm>
          <a:prstGeom prst="rect">
            <a:avLst/>
          </a:prstGeom>
          <a:noFill/>
          <a:ln w="9525">
            <a:noFill/>
            <a:miter lim="800000"/>
            <a:headEnd/>
            <a:tailEnd/>
          </a:ln>
        </p:spPr>
      </p:pic>
      <p:sp>
        <p:nvSpPr>
          <p:cNvPr id="33798" name="Slayt Numarası Yer Tutucusu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9E112050-313F-4B5C-8807-15B439F2B010}" type="slidenum">
              <a:rPr lang="tr-TR">
                <a:cs typeface="Arial" charset="0"/>
              </a:rPr>
              <a:pPr fontAlgn="base">
                <a:spcBef>
                  <a:spcPct val="0"/>
                </a:spcBef>
                <a:spcAft>
                  <a:spcPct val="0"/>
                </a:spcAft>
              </a:pPr>
              <a:t>26</a:t>
            </a:fld>
            <a:endParaRPr lang="tr-TR">
              <a:cs typeface="Arial" charset="0"/>
            </a:endParaRPr>
          </a:p>
        </p:txBody>
      </p:sp>
      <p:pic>
        <p:nvPicPr>
          <p:cNvPr id="8" name="Picture 16" descr="bakanlik2.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44408" y="419306"/>
            <a:ext cx="837320" cy="826156"/>
          </a:xfrm>
          <a:prstGeom prst="rect">
            <a:avLst/>
          </a:prstGeom>
        </p:spPr>
      </p:pic>
      <p:pic>
        <p:nvPicPr>
          <p:cNvPr id="9" name="Picture 18" descr="logo enkalt.png"/>
          <p:cNvPicPr>
            <a:picLocks noChangeAspect="1"/>
          </p:cNvPicPr>
          <p:nvPr/>
        </p:nvPicPr>
        <p:blipFill>
          <a:blip r:embed="rId6" cstate="print">
            <a:extLst>
              <a:ext uri="{BEBA8EAE-BF5A-486C-A8C5-ECC9F3942E4B}">
                <a14:imgProps xmlns:a14="http://schemas.microsoft.com/office/drawing/2010/main" xmlns="">
                  <a14:imgLayer r:embed="rId7">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77818" y="419306"/>
            <a:ext cx="1212790" cy="959686"/>
          </a:xfrm>
          <a:prstGeom prst="rect">
            <a:avLst/>
          </a:prstGeom>
        </p:spPr>
      </p:pic>
    </p:spTree>
    <p:extLst>
      <p:ext uri="{BB962C8B-B14F-4D97-AF65-F5344CB8AC3E}">
        <p14:creationId xmlns:p14="http://schemas.microsoft.com/office/powerpoint/2010/main" xmlns="" val="729814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kdörtgen 3"/>
          <p:cNvSpPr>
            <a:spLocks noChangeArrowheads="1"/>
          </p:cNvSpPr>
          <p:nvPr/>
        </p:nvSpPr>
        <p:spPr bwMode="auto">
          <a:xfrm>
            <a:off x="250825" y="404813"/>
            <a:ext cx="2787650" cy="589072"/>
          </a:xfrm>
          <a:prstGeom prst="rect">
            <a:avLst/>
          </a:prstGeom>
          <a:noFill/>
          <a:ln w="9525">
            <a:noFill/>
            <a:miter lim="800000"/>
            <a:headEnd/>
            <a:tailEnd/>
          </a:ln>
        </p:spPr>
        <p:txBody>
          <a:bodyPr>
            <a:spAutoFit/>
          </a:bodyPr>
          <a:lstStyle/>
          <a:p>
            <a:pPr marL="0" lvl="1" eaLnBrk="0" hangingPunct="0">
              <a:lnSpc>
                <a:spcPct val="150000"/>
              </a:lnSpc>
              <a:tabLst>
                <a:tab pos="263525" algn="l"/>
              </a:tabLst>
            </a:pPr>
            <a:r>
              <a:rPr lang="tr-TR" sz="2400" b="1" dirty="0" smtClean="0">
                <a:solidFill>
                  <a:srgbClr val="002060"/>
                </a:solidFill>
                <a:latin typeface="Calibri" pitchFamily="34" charset="0"/>
              </a:rPr>
              <a:t>ÖĞRETİM </a:t>
            </a:r>
            <a:r>
              <a:rPr lang="tr-TR" sz="2400" b="1" dirty="0">
                <a:solidFill>
                  <a:srgbClr val="002060"/>
                </a:solidFill>
                <a:latin typeface="Calibri" pitchFamily="34" charset="0"/>
              </a:rPr>
              <a:t>ŞEKLİ</a:t>
            </a:r>
          </a:p>
        </p:txBody>
      </p:sp>
      <p:sp>
        <p:nvSpPr>
          <p:cNvPr id="6" name="Metin kutusu 5"/>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17412" name="Slayt Numarası Yer Tutucusu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F1A5265B-5B96-43B7-B155-E9084344DA2B}" type="slidenum">
              <a:rPr lang="tr-TR">
                <a:cs typeface="Arial" charset="0"/>
              </a:rPr>
              <a:pPr fontAlgn="base">
                <a:spcBef>
                  <a:spcPct val="0"/>
                </a:spcBef>
                <a:spcAft>
                  <a:spcPct val="0"/>
                </a:spcAft>
              </a:pPr>
              <a:t>3</a:t>
            </a:fld>
            <a:endParaRPr lang="tr-TR">
              <a:cs typeface="Arial" charset="0"/>
            </a:endParaRPr>
          </a:p>
        </p:txBody>
      </p:sp>
      <p:sp>
        <p:nvSpPr>
          <p:cNvPr id="17413" name="Dikdörtgen 2"/>
          <p:cNvSpPr>
            <a:spLocks noChangeArrowheads="1"/>
          </p:cNvSpPr>
          <p:nvPr/>
        </p:nvSpPr>
        <p:spPr bwMode="auto">
          <a:xfrm>
            <a:off x="250825" y="1196975"/>
            <a:ext cx="2232943" cy="4579715"/>
          </a:xfrm>
          <a:prstGeom prst="rect">
            <a:avLst/>
          </a:prstGeom>
          <a:noFill/>
          <a:ln w="9525">
            <a:noFill/>
            <a:miter lim="800000"/>
            <a:headEnd/>
            <a:tailEnd/>
          </a:ln>
        </p:spPr>
        <p:txBody>
          <a:bodyPr wrap="square">
            <a:spAutoFit/>
          </a:bodyPr>
          <a:lstStyle/>
          <a:p>
            <a:pPr>
              <a:lnSpc>
                <a:spcPct val="90000"/>
              </a:lnSpc>
              <a:buFont typeface="Wingdings" pitchFamily="2" charset="2"/>
              <a:buChar char="Ø"/>
            </a:pPr>
            <a:r>
              <a:rPr lang="tr-TR" dirty="0"/>
              <a:t>Okullarımızın </a:t>
            </a:r>
            <a:r>
              <a:rPr lang="tr-TR" dirty="0">
                <a:solidFill>
                  <a:srgbClr val="FF0000"/>
                </a:solidFill>
              </a:rPr>
              <a:t>“</a:t>
            </a:r>
            <a:r>
              <a:rPr lang="tr-TR" b="1" u="sng" dirty="0">
                <a:solidFill>
                  <a:srgbClr val="FF5050"/>
                </a:solidFill>
              </a:rPr>
              <a:t>öğretim şekli</a:t>
            </a:r>
            <a:r>
              <a:rPr lang="tr-TR" dirty="0">
                <a:solidFill>
                  <a:srgbClr val="FF0000"/>
                </a:solidFill>
              </a:rPr>
              <a:t>”</a:t>
            </a:r>
            <a:r>
              <a:rPr lang="tr-TR" dirty="0"/>
              <a:t> sabahtan akşama kadar eğitim veriyorsa “NORMAL”; sabahtan öğlene veya öğlenden akşama kadar olacak şekildeyse “İKİLİ” öğretim olarak </a:t>
            </a:r>
            <a:r>
              <a:rPr lang="tr-TR" dirty="0" smtClean="0"/>
              <a:t>girilecektir.</a:t>
            </a:r>
          </a:p>
          <a:p>
            <a:pPr>
              <a:lnSpc>
                <a:spcPct val="90000"/>
              </a:lnSpc>
              <a:buFont typeface="Wingdings" pitchFamily="2" charset="2"/>
              <a:buChar char="Ø"/>
            </a:pPr>
            <a:r>
              <a:rPr lang="tr-TR" dirty="0" smtClean="0"/>
              <a:t>Aynı binayı kullanan ilkokul ve ortaokullarda öğretim şekli NORMAL olarak girilecektir.</a:t>
            </a:r>
            <a:endParaRPr lang="tr-TR" dirty="0"/>
          </a:p>
        </p:txBody>
      </p:sp>
      <p:pic>
        <p:nvPicPr>
          <p:cNvPr id="4" name="Resim 3"/>
          <p:cNvPicPr>
            <a:picLocks noChangeAspect="1"/>
          </p:cNvPicPr>
          <p:nvPr/>
        </p:nvPicPr>
        <p:blipFill>
          <a:blip r:embed="rId2" cstate="print"/>
          <a:stretch>
            <a:fillRect/>
          </a:stretch>
        </p:blipFill>
        <p:spPr>
          <a:xfrm>
            <a:off x="2580150" y="1124744"/>
            <a:ext cx="6106650" cy="46085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3554"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4639A1D8-0AE1-4EF1-A36F-31ABFE9E0BF2}" type="slidenum">
              <a:rPr lang="tr-TR">
                <a:cs typeface="Arial" charset="0"/>
              </a:rPr>
              <a:pPr fontAlgn="base">
                <a:spcBef>
                  <a:spcPct val="0"/>
                </a:spcBef>
                <a:spcAft>
                  <a:spcPct val="0"/>
                </a:spcAft>
              </a:pPr>
              <a:t>4</a:t>
            </a:fld>
            <a:endParaRPr lang="tr-TR">
              <a:cs typeface="Arial" charset="0"/>
            </a:endParaRPr>
          </a:p>
        </p:txBody>
      </p:sp>
      <p:sp>
        <p:nvSpPr>
          <p:cNvPr id="23555" name="Dikdörtgen 5"/>
          <p:cNvSpPr>
            <a:spLocks noChangeArrowheads="1"/>
          </p:cNvSpPr>
          <p:nvPr/>
        </p:nvSpPr>
        <p:spPr bwMode="auto">
          <a:xfrm>
            <a:off x="395287" y="1268760"/>
            <a:ext cx="8353425" cy="5203825"/>
          </a:xfrm>
          <a:prstGeom prst="rect">
            <a:avLst/>
          </a:prstGeom>
          <a:noFill/>
          <a:ln w="9525">
            <a:noFill/>
            <a:miter lim="800000"/>
            <a:headEnd/>
            <a:tailEnd/>
          </a:ln>
        </p:spPr>
        <p:txBody>
          <a:bodyPr>
            <a:spAutoFit/>
          </a:bodyPr>
          <a:lstStyle/>
          <a:p>
            <a:pPr algn="just">
              <a:buFont typeface="Arial" charset="0"/>
              <a:buChar char="•"/>
            </a:pPr>
            <a:r>
              <a:rPr lang="tr-TR" sz="2200" b="1" dirty="0">
                <a:latin typeface="Calibri" pitchFamily="34" charset="0"/>
              </a:rPr>
              <a:t>Bütün Resmi - Özel eğitim - öğretim kademelerindeki okullarımızın </a:t>
            </a:r>
          </a:p>
          <a:p>
            <a:pPr algn="just"/>
            <a:r>
              <a:rPr lang="tr-TR" sz="2200" b="1" dirty="0" smtClean="0">
                <a:solidFill>
                  <a:srgbClr val="FF0066"/>
                </a:solidFill>
                <a:latin typeface="Calibri" pitchFamily="34" charset="0"/>
              </a:rPr>
              <a:t>e-Okul </a:t>
            </a:r>
            <a:r>
              <a:rPr lang="tr-TR" sz="2200" b="1" dirty="0">
                <a:latin typeface="Calibri" pitchFamily="34" charset="0"/>
              </a:rPr>
              <a:t>modülünde </a:t>
            </a:r>
            <a:r>
              <a:rPr lang="tr-TR" sz="2200" b="1" dirty="0">
                <a:solidFill>
                  <a:srgbClr val="FF0066"/>
                </a:solidFill>
                <a:latin typeface="Calibri" pitchFamily="34" charset="0"/>
              </a:rPr>
              <a:t>aday kaydını</a:t>
            </a:r>
            <a:r>
              <a:rPr lang="tr-TR" sz="2200" b="1" dirty="0">
                <a:latin typeface="Calibri" pitchFamily="34" charset="0"/>
              </a:rPr>
              <a:t> yaptıkları </a:t>
            </a:r>
            <a:r>
              <a:rPr lang="tr-TR" sz="2200" b="1" dirty="0" smtClean="0">
                <a:latin typeface="Calibri" pitchFamily="34" charset="0"/>
              </a:rPr>
              <a:t>öğrencilerinin ivedilikle </a:t>
            </a:r>
            <a:r>
              <a:rPr lang="tr-TR" sz="2200" b="1" dirty="0" smtClean="0">
                <a:solidFill>
                  <a:srgbClr val="FF0066"/>
                </a:solidFill>
                <a:latin typeface="Calibri" pitchFamily="34" charset="0"/>
              </a:rPr>
              <a:t>kesin </a:t>
            </a:r>
            <a:r>
              <a:rPr lang="tr-TR" sz="2200" b="1" dirty="0">
                <a:solidFill>
                  <a:srgbClr val="FF0066"/>
                </a:solidFill>
                <a:latin typeface="Calibri" pitchFamily="34" charset="0"/>
              </a:rPr>
              <a:t>kayıt</a:t>
            </a:r>
            <a:r>
              <a:rPr lang="tr-TR" sz="2200" b="1" dirty="0">
                <a:latin typeface="Calibri" pitchFamily="34" charset="0"/>
              </a:rPr>
              <a:t> işlemlerini yapmaları gerekmektedir.</a:t>
            </a:r>
          </a:p>
          <a:p>
            <a:pPr algn="just"/>
            <a:endParaRPr lang="tr-TR" sz="2200" b="1" dirty="0">
              <a:latin typeface="Calibri" pitchFamily="34" charset="0"/>
            </a:endParaRPr>
          </a:p>
          <a:p>
            <a:pPr algn="just"/>
            <a:r>
              <a:rPr lang="tr-TR" sz="2200" b="1" dirty="0">
                <a:latin typeface="Calibri" pitchFamily="34" charset="0"/>
              </a:rPr>
              <a:t> *Sistem üzerinden yapılan nakil talepleri ivedilikle onaylanacaktır.</a:t>
            </a:r>
          </a:p>
          <a:p>
            <a:pPr algn="just"/>
            <a:endParaRPr lang="tr-TR" sz="2200" b="1" dirty="0">
              <a:latin typeface="Calibri" pitchFamily="34" charset="0"/>
            </a:endParaRPr>
          </a:p>
          <a:p>
            <a:pPr algn="just">
              <a:lnSpc>
                <a:spcPct val="90000"/>
              </a:lnSpc>
            </a:pPr>
            <a:r>
              <a:rPr lang="tr-TR" sz="2200" b="1" dirty="0">
                <a:latin typeface="Calibri" pitchFamily="34" charset="0"/>
              </a:rPr>
              <a:t>*Yatılı okullara ait pansiyon kapasitesi girişi devlet kurumları modülünden </a:t>
            </a:r>
            <a:r>
              <a:rPr lang="tr-TR" sz="2200" b="1" dirty="0" smtClean="0">
                <a:latin typeface="Calibri" pitchFamily="34" charset="0"/>
              </a:rPr>
              <a:t>Bakanlık </a:t>
            </a:r>
            <a:r>
              <a:rPr lang="tr-TR" sz="2200" b="1" dirty="0">
                <a:latin typeface="Calibri" pitchFamily="34" charset="0"/>
              </a:rPr>
              <a:t>tarafından yapılmaktadır.</a:t>
            </a:r>
          </a:p>
          <a:p>
            <a:pPr algn="just">
              <a:lnSpc>
                <a:spcPct val="90000"/>
              </a:lnSpc>
            </a:pPr>
            <a:endParaRPr lang="tr-TR" sz="2200" b="1" dirty="0">
              <a:latin typeface="Calibri" pitchFamily="34" charset="0"/>
            </a:endParaRPr>
          </a:p>
          <a:p>
            <a:pPr algn="just">
              <a:lnSpc>
                <a:spcPct val="90000"/>
              </a:lnSpc>
            </a:pPr>
            <a:r>
              <a:rPr lang="tr-TR" sz="2200" b="1" dirty="0">
                <a:latin typeface="Calibri" pitchFamily="34" charset="0"/>
              </a:rPr>
              <a:t>* Pansiyonlu okulların bilgi girişleri ilçeler tarafından takip </a:t>
            </a:r>
            <a:r>
              <a:rPr lang="tr-TR" sz="2200" b="1" dirty="0" smtClean="0">
                <a:latin typeface="Calibri" pitchFamily="34" charset="0"/>
              </a:rPr>
              <a:t>edilecektir. </a:t>
            </a:r>
            <a:endParaRPr lang="tr-TR" sz="2200" b="1" dirty="0">
              <a:latin typeface="Calibri" pitchFamily="34" charset="0"/>
            </a:endParaRPr>
          </a:p>
          <a:p>
            <a:pPr algn="just">
              <a:lnSpc>
                <a:spcPct val="90000"/>
              </a:lnSpc>
            </a:pPr>
            <a:endParaRPr lang="tr-TR" sz="2200" b="1" dirty="0">
              <a:latin typeface="Calibri" pitchFamily="34" charset="0"/>
            </a:endParaRPr>
          </a:p>
          <a:p>
            <a:pPr algn="just">
              <a:lnSpc>
                <a:spcPct val="90000"/>
              </a:lnSpc>
            </a:pPr>
            <a:r>
              <a:rPr lang="tr-TR" sz="2200" b="1" dirty="0">
                <a:latin typeface="Calibri" pitchFamily="34" charset="0"/>
              </a:rPr>
              <a:t>* Pansiyonda kalan öğrencilerle ilgili bilgiler öğrencilerin pansiyonda kaldığı okul müdürlükleri tarafından e-okul modülüne girilecektir. Yatılı öğrenci ekleme işlemi e-okul kurum işlemleri/bilgi giriş işlemleri/yatılı öğrenci bölümünden yapılacaktır.</a:t>
            </a:r>
          </a:p>
          <a:p>
            <a:pPr algn="just"/>
            <a:endParaRPr lang="tr-TR" sz="2200" b="1" dirty="0">
              <a:latin typeface="Calibri" pitchFamily="34" charset="0"/>
            </a:endParaRPr>
          </a:p>
        </p:txBody>
      </p:sp>
      <p:pic>
        <p:nvPicPr>
          <p:cNvPr id="5"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00392" y="453577"/>
            <a:ext cx="837320" cy="826156"/>
          </a:xfrm>
          <a:prstGeom prst="rect">
            <a:avLst/>
          </a:prstGeom>
        </p:spPr>
      </p:pic>
      <p:pic>
        <p:nvPicPr>
          <p:cNvPr id="6"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107504" y="476672"/>
            <a:ext cx="1212790" cy="959686"/>
          </a:xfrm>
          <a:prstGeom prst="rect">
            <a:avLst/>
          </a:prstGeom>
        </p:spPr>
      </p:pic>
    </p:spTree>
    <p:extLst>
      <p:ext uri="{BB962C8B-B14F-4D97-AF65-F5344CB8AC3E}">
        <p14:creationId xmlns:p14="http://schemas.microsoft.com/office/powerpoint/2010/main" xmlns="" val="107032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3554"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4639A1D8-0AE1-4EF1-A36F-31ABFE9E0BF2}" type="slidenum">
              <a:rPr lang="tr-TR">
                <a:cs typeface="Arial" charset="0"/>
              </a:rPr>
              <a:pPr fontAlgn="base">
                <a:spcBef>
                  <a:spcPct val="0"/>
                </a:spcBef>
                <a:spcAft>
                  <a:spcPct val="0"/>
                </a:spcAft>
              </a:pPr>
              <a:t>5</a:t>
            </a:fld>
            <a:endParaRPr lang="tr-TR">
              <a:cs typeface="Arial" charset="0"/>
            </a:endParaRPr>
          </a:p>
        </p:txBody>
      </p:sp>
      <p:sp>
        <p:nvSpPr>
          <p:cNvPr id="23555" name="Dikdörtgen 5"/>
          <p:cNvSpPr>
            <a:spLocks noChangeArrowheads="1"/>
          </p:cNvSpPr>
          <p:nvPr/>
        </p:nvSpPr>
        <p:spPr bwMode="auto">
          <a:xfrm>
            <a:off x="351755" y="2204864"/>
            <a:ext cx="8353425" cy="2677656"/>
          </a:xfrm>
          <a:prstGeom prst="rect">
            <a:avLst/>
          </a:prstGeom>
          <a:noFill/>
          <a:ln w="9525">
            <a:noFill/>
            <a:miter lim="800000"/>
            <a:headEnd/>
            <a:tailEnd/>
          </a:ln>
        </p:spPr>
        <p:txBody>
          <a:bodyPr>
            <a:spAutoFit/>
          </a:bodyPr>
          <a:lstStyle/>
          <a:p>
            <a:pPr lvl="1" algn="just">
              <a:buFont typeface="Arial" charset="0"/>
              <a:buChar char="•"/>
            </a:pPr>
            <a:r>
              <a:rPr lang="tr-TR" sz="2800" b="1" dirty="0">
                <a:solidFill>
                  <a:srgbClr val="FF0000"/>
                </a:solidFill>
                <a:latin typeface="Calibri" pitchFamily="34" charset="0"/>
              </a:rPr>
              <a:t>e</a:t>
            </a:r>
            <a:r>
              <a:rPr lang="tr-TR" sz="2800" b="1" dirty="0" smtClean="0">
                <a:solidFill>
                  <a:srgbClr val="FF0000"/>
                </a:solidFill>
                <a:latin typeface="Calibri" pitchFamily="34" charset="0"/>
              </a:rPr>
              <a:t>-Okul</a:t>
            </a:r>
            <a:r>
              <a:rPr lang="tr-TR" sz="2800" b="1" dirty="0" smtClean="0">
                <a:latin typeface="Calibri" pitchFamily="34" charset="0"/>
              </a:rPr>
              <a:t> Sisteminde; taşımalı eğitime tabi öğrenci, birleştirilmiş sınıflarda okuyan öğrenci ve kaynaştırma eğitimine tabi öğrenci bilgilerinin özür grupları ile birlikte eksiksiz olarak tanımlamalarının yapılması gerekmektedir.</a:t>
            </a:r>
            <a:endParaRPr lang="tr-TR" sz="2800" b="1" dirty="0">
              <a:latin typeface="Calibri" pitchFamily="34" charset="0"/>
            </a:endParaRPr>
          </a:p>
          <a:p>
            <a:pPr algn="just"/>
            <a:endParaRPr lang="tr-TR" sz="2800" b="1" dirty="0">
              <a:latin typeface="Calibri" pitchFamily="34" charset="0"/>
            </a:endParaRPr>
          </a:p>
        </p:txBody>
      </p:sp>
      <p:pic>
        <p:nvPicPr>
          <p:cNvPr id="5" name="Picture 16" descr="bakanlik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00392" y="453577"/>
            <a:ext cx="837320" cy="826156"/>
          </a:xfrm>
          <a:prstGeom prst="rect">
            <a:avLst/>
          </a:prstGeom>
        </p:spPr>
      </p:pic>
      <p:pic>
        <p:nvPicPr>
          <p:cNvPr id="6" name="Picture 18" descr="logo enkalt.pn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107504" y="476672"/>
            <a:ext cx="1212790" cy="959686"/>
          </a:xfrm>
          <a:prstGeom prst="rect">
            <a:avLst/>
          </a:prstGeom>
        </p:spPr>
      </p:pic>
    </p:spTree>
    <p:extLst>
      <p:ext uri="{BB962C8B-B14F-4D97-AF65-F5344CB8AC3E}">
        <p14:creationId xmlns:p14="http://schemas.microsoft.com/office/powerpoint/2010/main" xmlns="" val="275607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16390" name="Dikdörtgen 10"/>
          <p:cNvSpPr>
            <a:spLocks noChangeArrowheads="1"/>
          </p:cNvSpPr>
          <p:nvPr/>
        </p:nvSpPr>
        <p:spPr bwMode="auto">
          <a:xfrm>
            <a:off x="1380130" y="753435"/>
            <a:ext cx="6497638" cy="522288"/>
          </a:xfrm>
          <a:prstGeom prst="rect">
            <a:avLst/>
          </a:prstGeom>
          <a:noFill/>
          <a:ln w="9525">
            <a:noFill/>
            <a:miter lim="800000"/>
            <a:headEnd/>
            <a:tailEnd/>
          </a:ln>
        </p:spPr>
        <p:txBody>
          <a:bodyPr>
            <a:spAutoFit/>
          </a:bodyPr>
          <a:lstStyle/>
          <a:p>
            <a:pPr algn="ctr"/>
            <a:r>
              <a:rPr lang="tr-TR" sz="2800" b="1" u="sng" dirty="0" smtClean="0">
                <a:solidFill>
                  <a:srgbClr val="FF0000"/>
                </a:solidFill>
                <a:latin typeface="Calibri" pitchFamily="34" charset="0"/>
              </a:rPr>
              <a:t>MEİS</a:t>
            </a:r>
            <a:r>
              <a:rPr lang="tr-TR" sz="2100" b="1" dirty="0" smtClean="0">
                <a:latin typeface="Calibri" pitchFamily="34" charset="0"/>
              </a:rPr>
              <a:t> </a:t>
            </a:r>
            <a:r>
              <a:rPr lang="tr-TR" sz="1900" b="1" dirty="0">
                <a:latin typeface="Calibri" pitchFamily="34" charset="0"/>
              </a:rPr>
              <a:t>MODÜLÜNE BİLGİ GİRİŞİ YAPILACAK EKRANLAR </a:t>
            </a:r>
          </a:p>
        </p:txBody>
      </p:sp>
      <p:sp>
        <p:nvSpPr>
          <p:cNvPr id="16391"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56AF9588-56DA-448B-9885-C52D2E8084DF}" type="slidenum">
              <a:rPr lang="tr-TR">
                <a:cs typeface="Arial" charset="0"/>
              </a:rPr>
              <a:pPr fontAlgn="base">
                <a:spcBef>
                  <a:spcPct val="0"/>
                </a:spcBef>
                <a:spcAft>
                  <a:spcPct val="0"/>
                </a:spcAft>
              </a:pPr>
              <a:t>6</a:t>
            </a:fld>
            <a:endParaRPr lang="tr-TR">
              <a:cs typeface="Arial" charset="0"/>
            </a:endParaRPr>
          </a:p>
        </p:txBody>
      </p:sp>
      <p:pic>
        <p:nvPicPr>
          <p:cNvPr id="10" name="Picture 18" descr="logo enkalt.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179621" y="449567"/>
            <a:ext cx="1212790" cy="959686"/>
          </a:xfrm>
          <a:prstGeom prst="rect">
            <a:avLst/>
          </a:prstGeom>
        </p:spPr>
      </p:pic>
      <p:pic>
        <p:nvPicPr>
          <p:cNvPr id="11" name="Picture 16" descr="bakanlik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14153" y="449567"/>
            <a:ext cx="837320" cy="826156"/>
          </a:xfrm>
          <a:prstGeom prst="rect">
            <a:avLst/>
          </a:prstGeom>
        </p:spPr>
      </p:pic>
      <p:sp>
        <p:nvSpPr>
          <p:cNvPr id="5" name="Metin kutusu 4"/>
          <p:cNvSpPr txBox="1"/>
          <p:nvPr/>
        </p:nvSpPr>
        <p:spPr>
          <a:xfrm>
            <a:off x="-10028" y="1427060"/>
            <a:ext cx="9046772" cy="276999"/>
          </a:xfrm>
          <a:prstGeom prst="rect">
            <a:avLst/>
          </a:prstGeom>
          <a:noFill/>
        </p:spPr>
        <p:txBody>
          <a:bodyPr wrap="none" rtlCol="0">
            <a:spAutoFit/>
          </a:bodyPr>
          <a:lstStyle/>
          <a:p>
            <a:r>
              <a:rPr lang="tr-TR" sz="1200" b="1" i="1" dirty="0" smtClean="0">
                <a:solidFill>
                  <a:srgbClr val="0000FF"/>
                </a:solidFill>
              </a:rPr>
              <a:t>MEİS Modülüne ilk girdiğinizde öncelik olarak Bina Adres/Kontrol alanını doldurunuz. Daha sonra diğer işlemlere geçiniz.</a:t>
            </a:r>
            <a:endParaRPr lang="tr-TR" sz="1200" b="1" i="1" dirty="0">
              <a:solidFill>
                <a:srgbClr val="0000FF"/>
              </a:solidFill>
            </a:endParaRPr>
          </a:p>
        </p:txBody>
      </p:sp>
      <p:pic>
        <p:nvPicPr>
          <p:cNvPr id="2" name="Resim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420" y="1815025"/>
            <a:ext cx="2237877" cy="4968846"/>
          </a:xfrm>
          <a:prstGeom prst="rect">
            <a:avLst/>
          </a:prstGeom>
        </p:spPr>
      </p:pic>
      <p:pic>
        <p:nvPicPr>
          <p:cNvPr id="3" name="Resim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362305" y="1988840"/>
            <a:ext cx="6530175" cy="4608512"/>
          </a:xfrm>
          <a:prstGeom prst="rect">
            <a:avLst/>
          </a:prstGeom>
        </p:spPr>
      </p:pic>
    </p:spTree>
    <p:extLst>
      <p:ext uri="{BB962C8B-B14F-4D97-AF65-F5344CB8AC3E}">
        <p14:creationId xmlns:p14="http://schemas.microsoft.com/office/powerpoint/2010/main" xmlns="" val="950435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16388" name="Dikdörtgen 1"/>
          <p:cNvSpPr>
            <a:spLocks noChangeArrowheads="1"/>
          </p:cNvSpPr>
          <p:nvPr/>
        </p:nvSpPr>
        <p:spPr bwMode="auto">
          <a:xfrm>
            <a:off x="681277" y="1412667"/>
            <a:ext cx="6771043" cy="4939814"/>
          </a:xfrm>
          <a:prstGeom prst="rect">
            <a:avLst/>
          </a:prstGeom>
          <a:noFill/>
          <a:ln w="9525">
            <a:noFill/>
            <a:miter lim="800000"/>
            <a:headEnd/>
            <a:tailEnd/>
          </a:ln>
        </p:spPr>
        <p:txBody>
          <a:bodyPr wrap="square">
            <a:spAutoFit/>
          </a:bodyPr>
          <a:lstStyle/>
          <a:p>
            <a:pPr marL="0" lvl="1" eaLnBrk="0" hangingPunct="0">
              <a:lnSpc>
                <a:spcPct val="150000"/>
              </a:lnSpc>
              <a:tabLst>
                <a:tab pos="723900" algn="l"/>
              </a:tabLst>
            </a:pPr>
            <a:r>
              <a:rPr lang="tr-TR" sz="1400" b="1" dirty="0" smtClean="0">
                <a:solidFill>
                  <a:srgbClr val="FF0000"/>
                </a:solidFill>
                <a:latin typeface="Calibri" pitchFamily="34" charset="0"/>
              </a:rPr>
              <a:t>1- </a:t>
            </a:r>
            <a:r>
              <a:rPr lang="tr-TR" sz="1400" b="1" dirty="0">
                <a:ln w="1905"/>
                <a:effectLst>
                  <a:innerShdw blurRad="69850" dist="43180" dir="5400000">
                    <a:srgbClr val="000000">
                      <a:alpha val="65000"/>
                    </a:srgbClr>
                  </a:innerShdw>
                </a:effectLst>
                <a:latin typeface="Calibri" pitchFamily="34" charset="0"/>
              </a:rPr>
              <a:t>Bina </a:t>
            </a:r>
            <a:r>
              <a:rPr lang="tr-TR" sz="1400" b="1" dirty="0" smtClean="0">
                <a:ln w="1905"/>
                <a:effectLst>
                  <a:innerShdw blurRad="69850" dist="43180" dir="5400000">
                    <a:srgbClr val="000000">
                      <a:alpha val="65000"/>
                    </a:srgbClr>
                  </a:innerShdw>
                </a:effectLst>
                <a:latin typeface="Calibri" pitchFamily="34" charset="0"/>
              </a:rPr>
              <a:t>Kullanımı</a:t>
            </a:r>
            <a:endParaRPr lang="tr-TR" sz="1400" b="1" dirty="0">
              <a:ln w="1905"/>
              <a:effectLst>
                <a:innerShdw blurRad="69850" dist="43180" dir="5400000">
                  <a:srgbClr val="000000">
                    <a:alpha val="65000"/>
                  </a:srgbClr>
                </a:innerShdw>
              </a:effectLst>
              <a:latin typeface="Calibri" pitchFamily="34" charset="0"/>
            </a:endParaRPr>
          </a:p>
          <a:p>
            <a:pPr marL="0" lvl="1" eaLnBrk="0" hangingPunct="0">
              <a:lnSpc>
                <a:spcPct val="150000"/>
              </a:lnSpc>
              <a:tabLst>
                <a:tab pos="723900" algn="l"/>
              </a:tabLst>
            </a:pPr>
            <a:r>
              <a:rPr lang="tr-TR" sz="14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2-</a:t>
            </a:r>
            <a:r>
              <a:rPr lang="tr-TR" sz="1400" b="1" dirty="0" smtClean="0">
                <a:ln w="1905"/>
                <a:effectLst>
                  <a:innerShdw blurRad="69850" dist="43180" dir="5400000">
                    <a:srgbClr val="000000">
                      <a:alpha val="65000"/>
                    </a:srgbClr>
                  </a:innerShdw>
                </a:effectLst>
                <a:latin typeface="Calibri" pitchFamily="34" charset="0"/>
                <a:cs typeface="Calibri" pitchFamily="34" charset="0"/>
              </a:rPr>
              <a:t>Bina Durumu</a:t>
            </a:r>
          </a:p>
          <a:p>
            <a:pPr marL="0" lvl="1" eaLnBrk="0" hangingPunct="0">
              <a:lnSpc>
                <a:spcPct val="150000"/>
              </a:lnSpc>
              <a:tabLst>
                <a:tab pos="723900" algn="l"/>
              </a:tabLst>
            </a:pPr>
            <a:r>
              <a:rPr lang="tr-TR" sz="1400" b="1" dirty="0" smtClean="0">
                <a:ln w="1905"/>
                <a:solidFill>
                  <a:srgbClr val="FF0000"/>
                </a:solidFill>
                <a:effectLst>
                  <a:innerShdw blurRad="69850" dist="43180" dir="5400000">
                    <a:srgbClr val="000000">
                      <a:alpha val="65000"/>
                    </a:srgbClr>
                  </a:innerShdw>
                </a:effectLst>
                <a:latin typeface="Calibri" pitchFamily="34" charset="0"/>
              </a:rPr>
              <a:t>3-</a:t>
            </a:r>
            <a:r>
              <a:rPr lang="tr-TR" sz="1400" b="1" dirty="0" smtClean="0">
                <a:ln w="1905"/>
                <a:effectLst>
                  <a:innerShdw blurRad="69850" dist="43180" dir="5400000">
                    <a:srgbClr val="000000">
                      <a:alpha val="65000"/>
                    </a:srgbClr>
                  </a:innerShdw>
                </a:effectLst>
                <a:latin typeface="Calibri" pitchFamily="34" charset="0"/>
              </a:rPr>
              <a:t>Tahsis(Geçici Kullanım)Durumu</a:t>
            </a:r>
          </a:p>
          <a:p>
            <a:pPr marL="0" lvl="1" eaLnBrk="0" hangingPunct="0">
              <a:lnSpc>
                <a:spcPct val="150000"/>
              </a:lnSpc>
              <a:tabLst>
                <a:tab pos="723900" algn="l"/>
              </a:tabLst>
            </a:pPr>
            <a:r>
              <a:rPr lang="tr-TR" sz="1400" b="1" dirty="0" smtClean="0">
                <a:ln w="1905"/>
                <a:solidFill>
                  <a:srgbClr val="FF0000"/>
                </a:solidFill>
                <a:effectLst>
                  <a:innerShdw blurRad="69850" dist="43180" dir="5400000">
                    <a:srgbClr val="000000">
                      <a:alpha val="65000"/>
                    </a:srgbClr>
                  </a:innerShdw>
                </a:effectLst>
                <a:latin typeface="Calibri" pitchFamily="34" charset="0"/>
              </a:rPr>
              <a:t>4-</a:t>
            </a:r>
            <a:r>
              <a:rPr lang="tr-TR" sz="1400" b="1" dirty="0" smtClean="0">
                <a:ln w="1905"/>
                <a:effectLst>
                  <a:innerShdw blurRad="69850" dist="43180" dir="5400000">
                    <a:srgbClr val="000000">
                      <a:alpha val="65000"/>
                    </a:srgbClr>
                  </a:innerShdw>
                </a:effectLst>
                <a:latin typeface="Calibri" pitchFamily="34" charset="0"/>
              </a:rPr>
              <a:t>Lojman Durumu</a:t>
            </a:r>
          </a:p>
          <a:p>
            <a:pPr marL="0" lvl="1" eaLnBrk="0" hangingPunct="0">
              <a:lnSpc>
                <a:spcPct val="150000"/>
              </a:lnSpc>
              <a:tabLst>
                <a:tab pos="723900" algn="l"/>
              </a:tabLst>
            </a:pPr>
            <a:r>
              <a:rPr lang="tr-TR" sz="1400" b="1" dirty="0" smtClean="0">
                <a:ln w="1905"/>
                <a:solidFill>
                  <a:srgbClr val="FF0000"/>
                </a:solidFill>
                <a:effectLst>
                  <a:innerShdw blurRad="69850" dist="43180" dir="5400000">
                    <a:srgbClr val="000000">
                      <a:alpha val="65000"/>
                    </a:srgbClr>
                  </a:innerShdw>
                </a:effectLst>
                <a:latin typeface="Calibri" pitchFamily="34" charset="0"/>
              </a:rPr>
              <a:t>5-</a:t>
            </a:r>
            <a:r>
              <a:rPr lang="tr-TR" sz="1400" b="1" dirty="0">
                <a:latin typeface="Calibri" pitchFamily="34" charset="0"/>
              </a:rPr>
              <a:t> Kütüphane/Materyal </a:t>
            </a:r>
            <a:endParaRPr lang="tr-TR" sz="1400" b="1" dirty="0" smtClean="0">
              <a:ln w="1905"/>
              <a:solidFill>
                <a:srgbClr val="FF0000"/>
              </a:solidFill>
              <a:effectLst>
                <a:innerShdw blurRad="69850" dist="43180" dir="5400000">
                  <a:srgbClr val="000000">
                    <a:alpha val="65000"/>
                  </a:srgbClr>
                </a:innerShdw>
              </a:effectLst>
              <a:latin typeface="Calibri" pitchFamily="34" charset="0"/>
            </a:endParaRPr>
          </a:p>
          <a:p>
            <a:pPr marL="0" lvl="1" eaLnBrk="0" hangingPunct="0">
              <a:lnSpc>
                <a:spcPct val="150000"/>
              </a:lnSpc>
              <a:tabLst>
                <a:tab pos="723900" algn="l"/>
              </a:tabLst>
            </a:pPr>
            <a:r>
              <a:rPr lang="tr-TR" sz="1400" b="1" dirty="0" smtClean="0">
                <a:solidFill>
                  <a:srgbClr val="FF0000"/>
                </a:solidFill>
                <a:latin typeface="Calibri" pitchFamily="34" charset="0"/>
              </a:rPr>
              <a:t>6-</a:t>
            </a:r>
            <a:r>
              <a:rPr lang="tr-TR" sz="1400" b="1" dirty="0" smtClean="0">
                <a:latin typeface="Calibri" pitchFamily="34" charset="0"/>
              </a:rPr>
              <a:t>Kütüphane/Kullanım</a:t>
            </a:r>
          </a:p>
          <a:p>
            <a:pPr marL="0" lvl="1" algn="just" eaLnBrk="0" hangingPunct="0">
              <a:lnSpc>
                <a:spcPct val="150000"/>
              </a:lnSpc>
              <a:tabLst>
                <a:tab pos="552450" algn="l"/>
              </a:tabLst>
            </a:pPr>
            <a:r>
              <a:rPr lang="tr-TR" sz="1400" b="1" dirty="0" smtClean="0">
                <a:solidFill>
                  <a:srgbClr val="FF0000"/>
                </a:solidFill>
                <a:latin typeface="Calibri" pitchFamily="34" charset="0"/>
              </a:rPr>
              <a:t>7-</a:t>
            </a:r>
            <a:r>
              <a:rPr lang="tr-TR" sz="1400" b="1" dirty="0" smtClean="0">
                <a:latin typeface="Calibri" pitchFamily="34" charset="0"/>
              </a:rPr>
              <a:t>Anasınıfı Öğretmenleri </a:t>
            </a:r>
          </a:p>
          <a:p>
            <a:pPr marL="0" lvl="1" algn="just" eaLnBrk="0" hangingPunct="0">
              <a:lnSpc>
                <a:spcPct val="150000"/>
              </a:lnSpc>
              <a:tabLst>
                <a:tab pos="552450" algn="l"/>
              </a:tabLst>
            </a:pPr>
            <a:r>
              <a:rPr lang="tr-TR" sz="1400" b="1" dirty="0" smtClean="0">
                <a:solidFill>
                  <a:srgbClr val="FF0000"/>
                </a:solidFill>
                <a:latin typeface="Calibri" pitchFamily="34" charset="0"/>
              </a:rPr>
              <a:t>8-</a:t>
            </a:r>
            <a:r>
              <a:rPr lang="tr-TR" sz="1400" b="1" dirty="0" smtClean="0">
                <a:latin typeface="Calibri" pitchFamily="34" charset="0"/>
              </a:rPr>
              <a:t> Bilişim/İnternet ve Çevre Birimleri </a:t>
            </a:r>
          </a:p>
          <a:p>
            <a:pPr marL="0" lvl="1" algn="just" eaLnBrk="0" hangingPunct="0">
              <a:lnSpc>
                <a:spcPct val="150000"/>
              </a:lnSpc>
              <a:tabLst>
                <a:tab pos="552450" algn="l"/>
              </a:tabLst>
            </a:pPr>
            <a:r>
              <a:rPr lang="tr-TR" sz="1400" b="1" dirty="0" smtClean="0">
                <a:solidFill>
                  <a:srgbClr val="FF0000"/>
                </a:solidFill>
                <a:latin typeface="Calibri" pitchFamily="34" charset="0"/>
              </a:rPr>
              <a:t>9-</a:t>
            </a:r>
            <a:r>
              <a:rPr lang="tr-TR" sz="1400" b="1" dirty="0" smtClean="0">
                <a:latin typeface="Calibri" pitchFamily="34" charset="0"/>
              </a:rPr>
              <a:t> Bilgisayar Laboratuvarları/BT Sınıfları</a:t>
            </a:r>
          </a:p>
          <a:p>
            <a:pPr marL="0" lvl="1" algn="just" eaLnBrk="0" hangingPunct="0">
              <a:lnSpc>
                <a:spcPct val="150000"/>
              </a:lnSpc>
              <a:tabLst>
                <a:tab pos="552450" algn="l"/>
              </a:tabLst>
            </a:pPr>
            <a:r>
              <a:rPr lang="tr-TR" sz="1400" b="1" dirty="0" smtClean="0">
                <a:solidFill>
                  <a:srgbClr val="FF0000"/>
                </a:solidFill>
                <a:latin typeface="Calibri" pitchFamily="34" charset="0"/>
              </a:rPr>
              <a:t>10-</a:t>
            </a:r>
            <a:r>
              <a:rPr lang="tr-TR" sz="1400" b="1" dirty="0">
                <a:latin typeface="Calibri" pitchFamily="34" charset="0"/>
              </a:rPr>
              <a:t> Bilişim/Bilgisayar</a:t>
            </a:r>
          </a:p>
          <a:p>
            <a:pPr marL="0" lvl="1" algn="just" eaLnBrk="0" hangingPunct="0">
              <a:lnSpc>
                <a:spcPct val="150000"/>
              </a:lnSpc>
              <a:tabLst>
                <a:tab pos="552450" algn="l"/>
              </a:tabLst>
            </a:pPr>
            <a:r>
              <a:rPr lang="tr-TR" sz="1400" b="1" dirty="0" smtClean="0">
                <a:solidFill>
                  <a:srgbClr val="FF0000"/>
                </a:solidFill>
                <a:latin typeface="Calibri" pitchFamily="34" charset="0"/>
              </a:rPr>
              <a:t>11-</a:t>
            </a:r>
            <a:r>
              <a:rPr lang="tr-TR" sz="1400" b="1" dirty="0" smtClean="0">
                <a:latin typeface="Calibri" pitchFamily="34" charset="0"/>
              </a:rPr>
              <a:t>Destek Eğitim Odası(Öğretmen)</a:t>
            </a:r>
          </a:p>
          <a:p>
            <a:pPr marL="0" lvl="1" eaLnBrk="0" hangingPunct="0">
              <a:lnSpc>
                <a:spcPct val="150000"/>
              </a:lnSpc>
              <a:tabLst>
                <a:tab pos="723900" algn="l"/>
              </a:tabLst>
            </a:pPr>
            <a:r>
              <a:rPr lang="tr-TR" sz="1400" b="1" dirty="0" smtClean="0">
                <a:solidFill>
                  <a:srgbClr val="FF0000"/>
                </a:solidFill>
                <a:latin typeface="Calibri" pitchFamily="34" charset="0"/>
              </a:rPr>
              <a:t>12- </a:t>
            </a:r>
            <a:r>
              <a:rPr lang="tr-TR" sz="1400" b="1" dirty="0">
                <a:ln w="1905"/>
                <a:effectLst>
                  <a:innerShdw blurRad="69850" dist="43180" dir="5400000">
                    <a:srgbClr val="000000">
                      <a:alpha val="65000"/>
                    </a:srgbClr>
                  </a:innerShdw>
                </a:effectLst>
                <a:latin typeface="Calibri" pitchFamily="34" charset="0"/>
              </a:rPr>
              <a:t>Bina </a:t>
            </a:r>
            <a:r>
              <a:rPr lang="tr-TR" sz="1400" b="1" dirty="0" smtClean="0">
                <a:ln w="1905"/>
                <a:effectLst>
                  <a:innerShdw blurRad="69850" dist="43180" dir="5400000">
                    <a:srgbClr val="000000">
                      <a:alpha val="65000"/>
                    </a:srgbClr>
                  </a:innerShdw>
                </a:effectLst>
                <a:latin typeface="Calibri" pitchFamily="34" charset="0"/>
              </a:rPr>
              <a:t>Kullanımı(Yeni Açılan)</a:t>
            </a:r>
            <a:endParaRPr lang="tr-TR" sz="1400" b="1" dirty="0">
              <a:ln w="1905"/>
              <a:effectLst>
                <a:innerShdw blurRad="69850" dist="43180" dir="5400000">
                  <a:srgbClr val="000000">
                    <a:alpha val="65000"/>
                  </a:srgbClr>
                </a:innerShdw>
              </a:effectLst>
              <a:latin typeface="Calibri" pitchFamily="34" charset="0"/>
            </a:endParaRPr>
          </a:p>
          <a:p>
            <a:pPr marL="0" lvl="1" eaLnBrk="0" hangingPunct="0">
              <a:lnSpc>
                <a:spcPct val="150000"/>
              </a:lnSpc>
              <a:tabLst>
                <a:tab pos="723900" algn="l"/>
              </a:tabLst>
            </a:pPr>
            <a:r>
              <a:rPr lang="tr-TR" sz="14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13-</a:t>
            </a:r>
            <a:r>
              <a:rPr lang="tr-TR" sz="1400" b="1" dirty="0" smtClean="0">
                <a:ln w="1905"/>
                <a:effectLst>
                  <a:innerShdw blurRad="69850" dist="43180" dir="5400000">
                    <a:srgbClr val="000000">
                      <a:alpha val="65000"/>
                    </a:srgbClr>
                  </a:innerShdw>
                </a:effectLst>
                <a:latin typeface="Calibri" pitchFamily="34" charset="0"/>
                <a:cs typeface="Calibri" pitchFamily="34" charset="0"/>
              </a:rPr>
              <a:t>Bina Durumu</a:t>
            </a:r>
            <a:r>
              <a:rPr lang="tr-TR" sz="1400" b="1" dirty="0">
                <a:ln w="1905"/>
                <a:effectLst>
                  <a:innerShdw blurRad="69850" dist="43180" dir="5400000">
                    <a:srgbClr val="000000">
                      <a:alpha val="65000"/>
                    </a:srgbClr>
                  </a:innerShdw>
                </a:effectLst>
                <a:latin typeface="Calibri" pitchFamily="34" charset="0"/>
              </a:rPr>
              <a:t>(Yeni Açılan)</a:t>
            </a:r>
          </a:p>
          <a:p>
            <a:pPr marL="0" lvl="1" eaLnBrk="0" hangingPunct="0">
              <a:lnSpc>
                <a:spcPct val="150000"/>
              </a:lnSpc>
              <a:tabLst>
                <a:tab pos="723900" algn="l"/>
              </a:tabLst>
            </a:pPr>
            <a:r>
              <a:rPr lang="tr-TR" sz="1400" b="1" dirty="0" smtClean="0">
                <a:ln w="1905"/>
                <a:solidFill>
                  <a:srgbClr val="FF0000"/>
                </a:solidFill>
                <a:effectLst>
                  <a:innerShdw blurRad="69850" dist="43180" dir="5400000">
                    <a:srgbClr val="000000">
                      <a:alpha val="65000"/>
                    </a:srgbClr>
                  </a:innerShdw>
                </a:effectLst>
                <a:latin typeface="Calibri" pitchFamily="34" charset="0"/>
              </a:rPr>
              <a:t>14-</a:t>
            </a:r>
            <a:r>
              <a:rPr lang="tr-TR" sz="1400" b="1" dirty="0" smtClean="0">
                <a:ln w="1905"/>
                <a:effectLst>
                  <a:innerShdw blurRad="69850" dist="43180" dir="5400000">
                    <a:srgbClr val="000000">
                      <a:alpha val="65000"/>
                    </a:srgbClr>
                  </a:innerShdw>
                </a:effectLst>
                <a:latin typeface="Calibri" pitchFamily="34" charset="0"/>
              </a:rPr>
              <a:t>Tahsis Durumu(Yeni Açılan)</a:t>
            </a:r>
            <a:endParaRPr lang="tr-TR" sz="1400" b="1" dirty="0">
              <a:ln w="1905"/>
              <a:effectLst>
                <a:innerShdw blurRad="69850" dist="43180" dir="5400000">
                  <a:srgbClr val="000000">
                    <a:alpha val="65000"/>
                  </a:srgbClr>
                </a:innerShdw>
              </a:effectLst>
              <a:latin typeface="Calibri" pitchFamily="34" charset="0"/>
            </a:endParaRPr>
          </a:p>
          <a:p>
            <a:pPr marL="0" lvl="1" algn="just" eaLnBrk="0" hangingPunct="0">
              <a:lnSpc>
                <a:spcPct val="150000"/>
              </a:lnSpc>
              <a:tabLst>
                <a:tab pos="552450" algn="l"/>
              </a:tabLst>
            </a:pPr>
            <a:r>
              <a:rPr lang="tr-TR" sz="1400" b="1" dirty="0" smtClean="0">
                <a:solidFill>
                  <a:srgbClr val="FF0000"/>
                </a:solidFill>
                <a:latin typeface="Calibri" pitchFamily="34" charset="0"/>
              </a:rPr>
              <a:t>15-</a:t>
            </a:r>
            <a:r>
              <a:rPr lang="tr-TR" sz="1400" b="1" dirty="0" smtClean="0">
                <a:latin typeface="Calibri" pitchFamily="34" charset="0"/>
              </a:rPr>
              <a:t> Kurum Onay İşlemleri</a:t>
            </a:r>
            <a:endParaRPr lang="tr-TR" sz="1400" b="1" dirty="0">
              <a:latin typeface="Calibri" pitchFamily="34" charset="0"/>
            </a:endParaRPr>
          </a:p>
        </p:txBody>
      </p:sp>
      <p:sp>
        <p:nvSpPr>
          <p:cNvPr id="16390" name="Dikdörtgen 10"/>
          <p:cNvSpPr>
            <a:spLocks noChangeArrowheads="1"/>
          </p:cNvSpPr>
          <p:nvPr/>
        </p:nvSpPr>
        <p:spPr bwMode="auto">
          <a:xfrm>
            <a:off x="1380130" y="753435"/>
            <a:ext cx="6497638" cy="522288"/>
          </a:xfrm>
          <a:prstGeom prst="rect">
            <a:avLst/>
          </a:prstGeom>
          <a:noFill/>
          <a:ln w="9525">
            <a:noFill/>
            <a:miter lim="800000"/>
            <a:headEnd/>
            <a:tailEnd/>
          </a:ln>
        </p:spPr>
        <p:txBody>
          <a:bodyPr>
            <a:spAutoFit/>
          </a:bodyPr>
          <a:lstStyle/>
          <a:p>
            <a:pPr algn="ctr"/>
            <a:r>
              <a:rPr lang="tr-TR" sz="2800" b="1" u="sng" dirty="0" smtClean="0">
                <a:solidFill>
                  <a:srgbClr val="FF0000"/>
                </a:solidFill>
                <a:latin typeface="Calibri" pitchFamily="34" charset="0"/>
              </a:rPr>
              <a:t>MEİS</a:t>
            </a:r>
            <a:r>
              <a:rPr lang="tr-TR" sz="2100" b="1" dirty="0" smtClean="0">
                <a:latin typeface="Calibri" pitchFamily="34" charset="0"/>
              </a:rPr>
              <a:t> </a:t>
            </a:r>
            <a:r>
              <a:rPr lang="tr-TR" sz="1900" b="1" dirty="0">
                <a:latin typeface="Calibri" pitchFamily="34" charset="0"/>
              </a:rPr>
              <a:t>MODÜLÜNE BİLGİ GİRİŞİ YAPILACAK EKRANLAR </a:t>
            </a:r>
          </a:p>
        </p:txBody>
      </p:sp>
      <p:sp>
        <p:nvSpPr>
          <p:cNvPr id="16391"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56AF9588-56DA-448B-9885-C52D2E8084DF}" type="slidenum">
              <a:rPr lang="tr-TR">
                <a:cs typeface="Arial" charset="0"/>
              </a:rPr>
              <a:pPr fontAlgn="base">
                <a:spcBef>
                  <a:spcPct val="0"/>
                </a:spcBef>
                <a:spcAft>
                  <a:spcPct val="0"/>
                </a:spcAft>
              </a:pPr>
              <a:t>7</a:t>
            </a:fld>
            <a:endParaRPr lang="tr-TR">
              <a:cs typeface="Arial" charset="0"/>
            </a:endParaRPr>
          </a:p>
        </p:txBody>
      </p:sp>
      <p:pic>
        <p:nvPicPr>
          <p:cNvPr id="10" name="Picture 18" descr="logo enkalt.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1000"/>
                    </a14:imgEffect>
                    <a14:imgEffect>
                      <a14:brightnessContrast contrast="100000"/>
                    </a14:imgEffect>
                  </a14:imgLayer>
                </a14:imgProps>
              </a:ext>
              <a:ext uri="{28A0092B-C50C-407E-A947-70E740481C1C}">
                <a14:useLocalDpi xmlns:a14="http://schemas.microsoft.com/office/drawing/2010/main" xmlns="" val="0"/>
              </a:ext>
            </a:extLst>
          </a:blip>
          <a:stretch>
            <a:fillRect/>
          </a:stretch>
        </p:blipFill>
        <p:spPr>
          <a:xfrm>
            <a:off x="179621" y="449567"/>
            <a:ext cx="1212790" cy="959686"/>
          </a:xfrm>
          <a:prstGeom prst="rect">
            <a:avLst/>
          </a:prstGeom>
        </p:spPr>
      </p:pic>
      <p:pic>
        <p:nvPicPr>
          <p:cNvPr id="11" name="Picture 16" descr="bakanlik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14153" y="449567"/>
            <a:ext cx="837320" cy="826156"/>
          </a:xfrm>
          <a:prstGeom prst="rect">
            <a:avLst/>
          </a:prstGeom>
        </p:spPr>
      </p:pic>
    </p:spTree>
    <p:extLst>
      <p:ext uri="{BB962C8B-B14F-4D97-AF65-F5344CB8AC3E}">
        <p14:creationId xmlns:p14="http://schemas.microsoft.com/office/powerpoint/2010/main" xmlns="" val="2503024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l Yukarı Ok 6"/>
          <p:cNvSpPr/>
          <p:nvPr/>
        </p:nvSpPr>
        <p:spPr>
          <a:xfrm>
            <a:off x="3779912" y="5904266"/>
            <a:ext cx="3312368" cy="450068"/>
          </a:xfrm>
          <a:prstGeom prst="lef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457" name="Dikdörtgen 1"/>
          <p:cNvSpPr>
            <a:spLocks noChangeArrowheads="1"/>
          </p:cNvSpPr>
          <p:nvPr/>
        </p:nvSpPr>
        <p:spPr bwMode="auto">
          <a:xfrm>
            <a:off x="247650" y="188913"/>
            <a:ext cx="2337371" cy="646331"/>
          </a:xfrm>
          <a:prstGeom prst="rect">
            <a:avLst/>
          </a:prstGeom>
          <a:noFill/>
          <a:ln w="9525">
            <a:noFill/>
            <a:miter lim="800000"/>
            <a:headEnd/>
            <a:tailEnd/>
          </a:ln>
        </p:spPr>
        <p:txBody>
          <a:bodyPr wrap="none">
            <a:spAutoFit/>
          </a:bodyPr>
          <a:lstStyle/>
          <a:p>
            <a:pPr marL="0" lvl="1" eaLnBrk="0" hangingPunct="0">
              <a:lnSpc>
                <a:spcPct val="150000"/>
              </a:lnSpc>
              <a:tabLst>
                <a:tab pos="723900" algn="l"/>
              </a:tabLst>
            </a:pPr>
            <a:r>
              <a:rPr lang="tr-TR" sz="2400" b="1" dirty="0">
                <a:solidFill>
                  <a:srgbClr val="FF0000"/>
                </a:solidFill>
                <a:latin typeface="Calibri" pitchFamily="34" charset="0"/>
              </a:rPr>
              <a:t>1</a:t>
            </a:r>
            <a:r>
              <a:rPr lang="tr-TR" sz="2400" b="1" dirty="0" smtClean="0">
                <a:solidFill>
                  <a:srgbClr val="FF0000"/>
                </a:solidFill>
                <a:latin typeface="Calibri" pitchFamily="34" charset="0"/>
              </a:rPr>
              <a:t>-</a:t>
            </a:r>
            <a:r>
              <a:rPr lang="tr-TR" sz="2400" b="1" dirty="0" smtClean="0">
                <a:solidFill>
                  <a:srgbClr val="002060"/>
                </a:solidFill>
                <a:latin typeface="Calibri" pitchFamily="34" charset="0"/>
              </a:rPr>
              <a:t> </a:t>
            </a:r>
            <a:r>
              <a:rPr lang="tr-TR" sz="2400" b="1" dirty="0" smtClean="0">
                <a:latin typeface="Calibri" pitchFamily="34" charset="0"/>
              </a:rPr>
              <a:t>Bina Kullanımı</a:t>
            </a:r>
            <a:endParaRPr lang="tr-TR" sz="2400" b="1" dirty="0">
              <a:latin typeface="Calibri" pitchFamily="34" charset="0"/>
            </a:endParaRPr>
          </a:p>
        </p:txBody>
      </p:sp>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19460"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dirty="0">
                <a:cs typeface="Arial" charset="0"/>
              </a:rPr>
              <a:t>Sayfa </a:t>
            </a:r>
            <a:fld id="{EB23029D-CFC6-432B-B921-021BA512CD76}" type="slidenum">
              <a:rPr lang="tr-TR">
                <a:cs typeface="Arial" charset="0"/>
              </a:rPr>
              <a:pPr fontAlgn="base">
                <a:spcBef>
                  <a:spcPct val="0"/>
                </a:spcBef>
                <a:spcAft>
                  <a:spcPct val="0"/>
                </a:spcAft>
              </a:pPr>
              <a:t>8</a:t>
            </a:fld>
            <a:endParaRPr lang="tr-TR" dirty="0">
              <a:cs typeface="Arial"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822531"/>
            <a:ext cx="2477517" cy="5991225"/>
          </a:xfrm>
          <a:prstGeom prst="rect">
            <a:avLst/>
          </a:prstGeom>
        </p:spPr>
      </p:pic>
      <p:pic>
        <p:nvPicPr>
          <p:cNvPr id="3" name="Resim 2"/>
          <p:cNvPicPr>
            <a:picLocks noChangeAspect="1"/>
          </p:cNvPicPr>
          <p:nvPr/>
        </p:nvPicPr>
        <p:blipFill rotWithShape="1">
          <a:blip r:embed="rId3" cstate="print">
            <a:extLst>
              <a:ext uri="{28A0092B-C50C-407E-A947-70E740481C1C}">
                <a14:useLocalDpi xmlns:a14="http://schemas.microsoft.com/office/drawing/2010/main" xmlns="" val="0"/>
              </a:ext>
            </a:extLst>
          </a:blip>
          <a:srcRect l="1" t="2040" r="-222" b="73323"/>
          <a:stretch/>
        </p:blipFill>
        <p:spPr>
          <a:xfrm>
            <a:off x="2594115" y="836712"/>
            <a:ext cx="6300000" cy="1224000"/>
          </a:xfrm>
          <a:prstGeom prst="rect">
            <a:avLst/>
          </a:prstGeom>
        </p:spPr>
      </p:pic>
      <p:sp>
        <p:nvSpPr>
          <p:cNvPr id="9" name="Metin kutusu 8"/>
          <p:cNvSpPr txBox="1"/>
          <p:nvPr/>
        </p:nvSpPr>
        <p:spPr>
          <a:xfrm>
            <a:off x="2624309" y="5910371"/>
            <a:ext cx="5836124" cy="830997"/>
          </a:xfrm>
          <a:prstGeom prst="rect">
            <a:avLst/>
          </a:prstGeom>
          <a:noFill/>
        </p:spPr>
        <p:txBody>
          <a:bodyPr wrap="square" rtlCol="0">
            <a:spAutoFit/>
          </a:bodyPr>
          <a:lstStyle/>
          <a:p>
            <a:r>
              <a:rPr lang="tr-TR" sz="1200" dirty="0" smtClean="0">
                <a:solidFill>
                  <a:srgbClr val="FF0000"/>
                </a:solidFill>
              </a:rPr>
              <a:t>Kütüphane Sayısı(Sınıf Kitaplıkları Hariç)satırının altında yer alan Z-Kütüphane Sayısı alanını;</a:t>
            </a:r>
          </a:p>
          <a:p>
            <a:r>
              <a:rPr lang="tr-TR" sz="1200" dirty="0" smtClean="0">
                <a:solidFill>
                  <a:srgbClr val="FF0000"/>
                </a:solidFill>
              </a:rPr>
              <a:t>Sadece Bakanlık ve diğer kaynaklarla kurulan ve Z-Kütüphanesi olan okullarımız giriş yapacaklardır.</a:t>
            </a:r>
            <a:endParaRPr lang="tr-TR" sz="1200" dirty="0">
              <a:solidFill>
                <a:srgbClr val="FF0000"/>
              </a:solidFill>
            </a:endParaRPr>
          </a:p>
        </p:txBody>
      </p:sp>
      <p:pic>
        <p:nvPicPr>
          <p:cNvPr id="5" name="Resi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17317" y="2129573"/>
            <a:ext cx="5243116" cy="3747699"/>
          </a:xfrm>
          <a:prstGeom prst="rect">
            <a:avLst/>
          </a:prstGeom>
        </p:spPr>
      </p:pic>
    </p:spTree>
    <p:extLst>
      <p:ext uri="{BB962C8B-B14F-4D97-AF65-F5344CB8AC3E}">
        <p14:creationId xmlns:p14="http://schemas.microsoft.com/office/powerpoint/2010/main" xmlns="" val="317875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Dikdörtgen 1"/>
          <p:cNvSpPr>
            <a:spLocks noChangeArrowheads="1"/>
          </p:cNvSpPr>
          <p:nvPr/>
        </p:nvSpPr>
        <p:spPr bwMode="auto">
          <a:xfrm>
            <a:off x="247650" y="188913"/>
            <a:ext cx="2186817" cy="646331"/>
          </a:xfrm>
          <a:prstGeom prst="rect">
            <a:avLst/>
          </a:prstGeom>
          <a:noFill/>
          <a:ln w="9525">
            <a:noFill/>
            <a:miter lim="800000"/>
            <a:headEnd/>
            <a:tailEnd/>
          </a:ln>
        </p:spPr>
        <p:txBody>
          <a:bodyPr wrap="none">
            <a:spAutoFit/>
          </a:bodyPr>
          <a:lstStyle/>
          <a:p>
            <a:pPr marL="0" lvl="1" eaLnBrk="0" hangingPunct="0">
              <a:lnSpc>
                <a:spcPct val="150000"/>
              </a:lnSpc>
              <a:tabLst>
                <a:tab pos="723900" algn="l"/>
              </a:tabLst>
            </a:pPr>
            <a:r>
              <a:rPr lang="tr-TR" sz="2400" b="1" dirty="0">
                <a:solidFill>
                  <a:srgbClr val="FF0000"/>
                </a:solidFill>
                <a:latin typeface="Calibri" pitchFamily="34" charset="0"/>
              </a:rPr>
              <a:t>2</a:t>
            </a:r>
            <a:r>
              <a:rPr lang="tr-TR" sz="2400" b="1" dirty="0" smtClean="0">
                <a:solidFill>
                  <a:srgbClr val="FF0000"/>
                </a:solidFill>
                <a:latin typeface="Calibri" pitchFamily="34" charset="0"/>
              </a:rPr>
              <a:t>-</a:t>
            </a:r>
            <a:r>
              <a:rPr lang="tr-TR" sz="2400" b="1" dirty="0" smtClean="0">
                <a:solidFill>
                  <a:srgbClr val="002060"/>
                </a:solidFill>
                <a:latin typeface="Calibri" pitchFamily="34" charset="0"/>
              </a:rPr>
              <a:t> </a:t>
            </a:r>
            <a:r>
              <a:rPr lang="tr-TR" sz="2400" b="1" dirty="0" smtClean="0">
                <a:latin typeface="Calibri" pitchFamily="34" charset="0"/>
              </a:rPr>
              <a:t>Bina Durumu</a:t>
            </a:r>
            <a:endParaRPr lang="tr-TR" sz="2400" b="1" dirty="0">
              <a:latin typeface="Calibri" pitchFamily="34" charset="0"/>
            </a:endParaRPr>
          </a:p>
        </p:txBody>
      </p:sp>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19460"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dirty="0">
                <a:cs typeface="Arial" charset="0"/>
              </a:rPr>
              <a:t>Sayfa </a:t>
            </a:r>
            <a:fld id="{EB23029D-CFC6-432B-B921-021BA512CD76}" type="slidenum">
              <a:rPr lang="tr-TR">
                <a:cs typeface="Arial" charset="0"/>
              </a:rPr>
              <a:pPr fontAlgn="base">
                <a:spcBef>
                  <a:spcPct val="0"/>
                </a:spcBef>
                <a:spcAft>
                  <a:spcPct val="0"/>
                </a:spcAft>
              </a:pPr>
              <a:t>9</a:t>
            </a:fld>
            <a:endParaRPr lang="tr-TR" dirty="0">
              <a:cs typeface="Arial"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233" y="835244"/>
            <a:ext cx="2506543" cy="597217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51132" y="812311"/>
            <a:ext cx="6498429" cy="2544681"/>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61819" y="3717032"/>
            <a:ext cx="6487742" cy="2808312"/>
          </a:xfrm>
          <a:prstGeom prst="rect">
            <a:avLst/>
          </a:prstGeom>
        </p:spPr>
      </p:pic>
    </p:spTree>
    <p:extLst>
      <p:ext uri="{BB962C8B-B14F-4D97-AF65-F5344CB8AC3E}">
        <p14:creationId xmlns:p14="http://schemas.microsoft.com/office/powerpoint/2010/main" xmlns="" val="444586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696</TotalTime>
  <Words>872</Words>
  <Application>Microsoft Office PowerPoint</Application>
  <PresentationFormat>Ekran Gösterisi (4:3)</PresentationFormat>
  <Paragraphs>162</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Netlik</vt:lpstr>
      <vt:lpstr>Slayt 1</vt:lpstr>
      <vt:lpstr>Slayt 2</vt:lpstr>
      <vt:lpstr>Slayt 3</vt:lpstr>
      <vt:lpstr>Slayt 4</vt:lpstr>
      <vt:lpstr>Slayt 5</vt:lpstr>
      <vt:lpstr>Slayt 6</vt:lpstr>
      <vt:lpstr>Slayt 7</vt:lpstr>
      <vt:lpstr>Slayt 8</vt:lpstr>
      <vt:lpstr>Slayt 9</vt:lpstr>
      <vt:lpstr>Slayt 10</vt:lpstr>
      <vt:lpstr>TAHSİS DURUMU</vt:lpstr>
      <vt:lpstr> BİNA KULLANIMI (Derslik Sayısı)</vt:lpstr>
      <vt:lpstr>  BİNA KULLANIMI (Derslik Sayısı-Tahsis)</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MYMENIS</dc:creator>
  <cp:lastModifiedBy>Zahide</cp:lastModifiedBy>
  <cp:revision>140</cp:revision>
  <cp:lastPrinted>2018-11-12T13:11:23Z</cp:lastPrinted>
  <dcterms:created xsi:type="dcterms:W3CDTF">2011-09-22T11:29:36Z</dcterms:created>
  <dcterms:modified xsi:type="dcterms:W3CDTF">2018-11-19T12:43:12Z</dcterms:modified>
</cp:coreProperties>
</file>