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303" r:id="rId4"/>
    <p:sldId id="259" r:id="rId5"/>
    <p:sldId id="304" r:id="rId6"/>
    <p:sldId id="288" r:id="rId7"/>
    <p:sldId id="296" r:id="rId8"/>
    <p:sldId id="284" r:id="rId9"/>
    <p:sldId id="297" r:id="rId10"/>
    <p:sldId id="285" r:id="rId11"/>
    <p:sldId id="269" r:id="rId12"/>
    <p:sldId id="271" r:id="rId13"/>
    <p:sldId id="273" r:id="rId14"/>
    <p:sldId id="277" r:id="rId15"/>
    <p:sldId id="286" r:id="rId16"/>
    <p:sldId id="298" r:id="rId17"/>
    <p:sldId id="301" r:id="rId18"/>
    <p:sldId id="302" r:id="rId19"/>
    <p:sldId id="290" r:id="rId20"/>
    <p:sldId id="291" r:id="rId21"/>
    <p:sldId id="292" r:id="rId22"/>
    <p:sldId id="300" r:id="rId23"/>
    <p:sldId id="287" r:id="rId24"/>
    <p:sldId id="294" r:id="rId25"/>
    <p:sldId id="257" r:id="rId26"/>
  </p:sldIdLst>
  <p:sldSz cx="9144000" cy="6858000" type="screen4x3"/>
  <p:notesSz cx="9926638" cy="67976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2" autoAdjust="0"/>
  </p:normalViewPr>
  <p:slideViewPr>
    <p:cSldViewPr>
      <p:cViewPr varScale="1">
        <p:scale>
          <a:sx n="76" d="100"/>
          <a:sy n="76" d="100"/>
        </p:scale>
        <p:origin x="-164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A38AC1-3D14-4652-9DBC-D3184A4A0E95}" type="datetimeFigureOut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926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FC85EE-CDAF-4F82-8BCA-4A832C1D6FA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691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2125" cy="34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E3488C-ADD3-4CB9-9E50-7F5845D91867}" type="datetimeFigureOut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188" y="3228578"/>
            <a:ext cx="7942262" cy="30599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926" y="6457155"/>
            <a:ext cx="4302125" cy="33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376256-1147-41DA-BD75-99C3F367C52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34983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8E89-F6C9-4FBE-94AE-3729E7A4320A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D735-A4B5-4342-A757-748356A2A3A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64FD-D5BB-4E3E-9EBD-96B51CC6FA0E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2F8A-E178-46C9-BEA1-9BE8797620D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0C77-0020-4160-9644-BBAF8455B305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1384-B422-40C3-886A-D8B2051AE26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52FE-686C-4B80-B37C-2C85054F0A06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4414-5158-4A65-B2F0-63879BA1777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C050-5475-42E0-83F0-62197370A02D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46-9910-4E8F-B51D-AAD32191DA8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0B5B-C73F-4C18-8D64-3A189E318317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E9BA-5EF0-4DCF-B72B-554797AE269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7C86-110F-41C5-A171-3EAB7647248C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1939-7867-4799-8AC9-CEF52CA827A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185F-06B0-4AD1-B5A9-B27AC56725CE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B8EF-5E65-48D8-B01A-7B97950874B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8D4D-88D8-4474-85C7-D875AE26EF94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AE4B-A331-4869-9831-B612AE26625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47BF-DAE3-4F01-84DC-3FBED1351AB7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DE9F-3091-4E9F-B2D6-A0B580A8E70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17BB-0B94-415E-9DEC-5130B8D2368A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FBA9-8B74-46C7-B437-F31F0BCA69B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5A-FB0D-4928-82FF-430E03C857A7}" type="datetime1">
              <a:rPr lang="tr-TR"/>
              <a:pPr>
                <a:defRPr/>
              </a:pPr>
              <a:t>19.11.2018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40E85-6366-4FB3-8B72-EF759BBDC5D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8" r:id="rId5"/>
    <p:sldLayoutId id="2147483751" r:id="rId6"/>
    <p:sldLayoutId id="2147483752" r:id="rId7"/>
    <p:sldLayoutId id="2147483759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bbis.meb.gov.tr/" TargetMode="Externa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2356" y="1628800"/>
            <a:ext cx="4338046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(Strateji </a:t>
            </a:r>
            <a:r>
              <a:rPr lang="tr-TR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Geliştirme </a:t>
            </a:r>
            <a:r>
              <a:rPr lang="tr-TR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Bölümü)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907704" y="3861048"/>
            <a:ext cx="5282408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01483" y="5157192"/>
            <a:ext cx="74081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BİLGİLENDİRME TOPLANTISI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1063112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KASIM 2018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5366" name="Metin kutusu 1"/>
          <p:cNvSpPr txBox="1">
            <a:spLocks noChangeArrowheads="1"/>
          </p:cNvSpPr>
          <p:nvPr/>
        </p:nvSpPr>
        <p:spPr bwMode="auto">
          <a:xfrm>
            <a:off x="1928813" y="2714625"/>
            <a:ext cx="55451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ÖZEL ÖĞRETİM KURUMLARI</a:t>
            </a: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5623" y="394362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9" y="394362"/>
            <a:ext cx="1212790" cy="959686"/>
          </a:xfrm>
          <a:prstGeom prst="rect">
            <a:avLst/>
          </a:prstGeom>
        </p:spPr>
      </p:pic>
      <p:sp>
        <p:nvSpPr>
          <p:cNvPr id="11" name="6 Yuvarlatılmış Dikdörtgen"/>
          <p:cNvSpPr/>
          <p:nvPr/>
        </p:nvSpPr>
        <p:spPr>
          <a:xfrm>
            <a:off x="1296785" y="531167"/>
            <a:ext cx="6751923" cy="41453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5 Metin kutusu"/>
          <p:cNvSpPr txBox="1"/>
          <p:nvPr/>
        </p:nvSpPr>
        <p:spPr>
          <a:xfrm>
            <a:off x="1276070" y="553768"/>
            <a:ext cx="67687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tr-TR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ESKİŞEHİR İL MİLLÎ EĞİTİM MÜDÜRLÜĞÜ</a:t>
            </a:r>
            <a:endParaRPr lang="tr-TR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810" y="1793699"/>
            <a:ext cx="6411670" cy="489977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662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4D1DA67-2C41-4A16-A7FB-B1B31554E65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>
              <a:cs typeface="Arial" charset="0"/>
            </a:endParaRPr>
          </a:p>
        </p:txBody>
      </p:sp>
      <p:sp>
        <p:nvSpPr>
          <p:cNvPr id="26627" name="6 Metin kutusu"/>
          <p:cNvSpPr txBox="1">
            <a:spLocks noChangeArrowheads="1"/>
          </p:cNvSpPr>
          <p:nvPr/>
        </p:nvSpPr>
        <p:spPr bwMode="auto">
          <a:xfrm>
            <a:off x="1814463" y="696631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MOTORLU </a:t>
            </a:r>
            <a:r>
              <a:rPr lang="tr-TR" sz="1600" b="1" dirty="0" smtClean="0">
                <a:solidFill>
                  <a:srgbClr val="002060"/>
                </a:solidFill>
              </a:rPr>
              <a:t>TAŞITLAR SÜRÜCÜLERİ </a:t>
            </a:r>
            <a:r>
              <a:rPr lang="tr-TR" sz="1600" b="1" dirty="0">
                <a:solidFill>
                  <a:srgbClr val="002060"/>
                </a:solidFill>
              </a:rPr>
              <a:t>KURSU (</a:t>
            </a:r>
            <a:r>
              <a:rPr lang="tr-TR" sz="1600" b="1" dirty="0">
                <a:solidFill>
                  <a:srgbClr val="FF0000"/>
                </a:solidFill>
              </a:rPr>
              <a:t>MTSK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6629" name="11 Metin kutusu"/>
          <p:cNvSpPr txBox="1">
            <a:spLocks noChangeArrowheads="1"/>
          </p:cNvSpPr>
          <p:nvPr/>
        </p:nvSpPr>
        <p:spPr bwMode="auto">
          <a:xfrm>
            <a:off x="235987" y="1324114"/>
            <a:ext cx="2751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Kursiyer </a:t>
            </a:r>
            <a:r>
              <a:rPr lang="tr-TR" sz="1600" b="1" dirty="0">
                <a:solidFill>
                  <a:srgbClr val="7030A0"/>
                </a:solidFill>
              </a:rPr>
              <a:t>Öğrenci Durumu</a:t>
            </a:r>
          </a:p>
        </p:txBody>
      </p:sp>
      <p:pic>
        <p:nvPicPr>
          <p:cNvPr id="7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395648"/>
            <a:ext cx="837320" cy="826156"/>
          </a:xfrm>
          <a:prstGeom prst="rect">
            <a:avLst/>
          </a:prstGeom>
        </p:spPr>
      </p:pic>
      <p:pic>
        <p:nvPicPr>
          <p:cNvPr id="8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86" y="426942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68940"/>
            <a:ext cx="264795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32856"/>
            <a:ext cx="8189912" cy="3505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765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9E3EB25A-E683-4712-84AB-FBADE029490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>
              <a:cs typeface="Arial" charset="0"/>
            </a:endParaRPr>
          </a:p>
        </p:txBody>
      </p:sp>
      <p:sp>
        <p:nvSpPr>
          <p:cNvPr id="27651" name="6 Metin kutusu"/>
          <p:cNvSpPr txBox="1">
            <a:spLocks noChangeArrowheads="1"/>
          </p:cNvSpPr>
          <p:nvPr/>
        </p:nvSpPr>
        <p:spPr bwMode="auto">
          <a:xfrm>
            <a:off x="428624" y="1393689"/>
            <a:ext cx="8143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400" b="1" dirty="0" smtClean="0"/>
              <a:t>MTSK </a:t>
            </a:r>
            <a:r>
              <a:rPr lang="tr-TR" sz="1400" b="1" dirty="0"/>
              <a:t>öğretmen sayıları girişi yapılırken </a:t>
            </a:r>
            <a:r>
              <a:rPr lang="tr-TR" sz="1400" b="1" u="sng" dirty="0">
                <a:solidFill>
                  <a:srgbClr val="FF0000"/>
                </a:solidFill>
              </a:rPr>
              <a:t>Öğretmen ve Öğretici Durumu </a:t>
            </a:r>
            <a:r>
              <a:rPr lang="tr-TR" sz="1400" b="1" dirty="0"/>
              <a:t>ekranı ile </a:t>
            </a:r>
            <a:r>
              <a:rPr lang="tr-TR" sz="1400" b="1" u="sng" dirty="0" smtClean="0">
                <a:solidFill>
                  <a:srgbClr val="FF0000"/>
                </a:solidFill>
              </a:rPr>
              <a:t>Öğretmen/Öğretici </a:t>
            </a:r>
            <a:r>
              <a:rPr lang="tr-TR" sz="1400" b="1" u="sng" dirty="0">
                <a:solidFill>
                  <a:srgbClr val="FF0000"/>
                </a:solidFill>
              </a:rPr>
              <a:t>(</a:t>
            </a:r>
            <a:r>
              <a:rPr lang="tr-TR" sz="1400" b="1" u="sng" dirty="0" smtClean="0">
                <a:solidFill>
                  <a:srgbClr val="FF0000"/>
                </a:solidFill>
              </a:rPr>
              <a:t>MTSK Branş</a:t>
            </a:r>
            <a:r>
              <a:rPr lang="tr-TR" sz="1400" b="1" u="sng" dirty="0">
                <a:solidFill>
                  <a:srgbClr val="FF0000"/>
                </a:solidFill>
              </a:rPr>
              <a:t>) </a:t>
            </a:r>
            <a:r>
              <a:rPr lang="tr-TR" sz="1400" b="1" dirty="0"/>
              <a:t>ekranı birbirlerine eşit olmalıdır. Aksi durumda onaylama işlemi gerçekleşmez.</a:t>
            </a:r>
          </a:p>
        </p:txBody>
      </p:sp>
      <p:sp>
        <p:nvSpPr>
          <p:cNvPr id="27652" name="7 Metin kutusu"/>
          <p:cNvSpPr txBox="1">
            <a:spLocks noChangeArrowheads="1"/>
          </p:cNvSpPr>
          <p:nvPr/>
        </p:nvSpPr>
        <p:spPr bwMode="auto">
          <a:xfrm>
            <a:off x="1433337" y="1073526"/>
            <a:ext cx="223224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</a:rPr>
              <a:t>Öğretmen Durumu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125" y="4003653"/>
            <a:ext cx="6985000" cy="2841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8291" y="410715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8" y="434003"/>
            <a:ext cx="1212790" cy="959686"/>
          </a:xfrm>
          <a:prstGeom prst="rect">
            <a:avLst/>
          </a:prstGeom>
        </p:spPr>
      </p:pic>
      <p:sp>
        <p:nvSpPr>
          <p:cNvPr id="10" name="6 Metin kutusu"/>
          <p:cNvSpPr txBox="1">
            <a:spLocks noChangeArrowheads="1"/>
          </p:cNvSpPr>
          <p:nvPr/>
        </p:nvSpPr>
        <p:spPr bwMode="auto">
          <a:xfrm>
            <a:off x="1827580" y="638984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MOTORLU </a:t>
            </a:r>
            <a:r>
              <a:rPr lang="tr-TR" sz="1600" b="1" dirty="0" smtClean="0">
                <a:solidFill>
                  <a:srgbClr val="002060"/>
                </a:solidFill>
              </a:rPr>
              <a:t>TAŞITLAR SÜRÜCÜLERİ </a:t>
            </a:r>
            <a:r>
              <a:rPr lang="tr-TR" sz="1600" b="1" dirty="0">
                <a:solidFill>
                  <a:srgbClr val="002060"/>
                </a:solidFill>
              </a:rPr>
              <a:t>KURSU (</a:t>
            </a:r>
            <a:r>
              <a:rPr lang="tr-TR" sz="1600" b="1" dirty="0">
                <a:solidFill>
                  <a:srgbClr val="FF0000"/>
                </a:solidFill>
              </a:rPr>
              <a:t>MTSK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867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14A0BF40-904D-4C0C-9161-19304677A67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>
              <a:cs typeface="Arial" charset="0"/>
            </a:endParaRPr>
          </a:p>
        </p:txBody>
      </p:sp>
      <p:sp>
        <p:nvSpPr>
          <p:cNvPr id="28675" name="7 Metin kutusu"/>
          <p:cNvSpPr txBox="1">
            <a:spLocks noChangeArrowheads="1"/>
          </p:cNvSpPr>
          <p:nvPr/>
        </p:nvSpPr>
        <p:spPr bwMode="auto">
          <a:xfrm>
            <a:off x="1691680" y="1050859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Personel </a:t>
            </a:r>
            <a:r>
              <a:rPr lang="tr-TR" sz="1600" b="1" dirty="0">
                <a:solidFill>
                  <a:srgbClr val="7030A0"/>
                </a:solidFill>
              </a:rPr>
              <a:t>Durumu</a:t>
            </a: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124" y="422472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8" y="428877"/>
            <a:ext cx="1212790" cy="959686"/>
          </a:xfrm>
          <a:prstGeom prst="rect">
            <a:avLst/>
          </a:prstGeom>
        </p:spPr>
      </p:pic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1827580" y="638984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MOTORLU </a:t>
            </a:r>
            <a:r>
              <a:rPr lang="tr-TR" sz="1600" b="1" dirty="0" smtClean="0">
                <a:solidFill>
                  <a:srgbClr val="002060"/>
                </a:solidFill>
              </a:rPr>
              <a:t>TAŞITLAR SÜRÜCÜLERİ </a:t>
            </a:r>
            <a:r>
              <a:rPr lang="tr-TR" sz="1600" b="1" dirty="0">
                <a:solidFill>
                  <a:srgbClr val="002060"/>
                </a:solidFill>
              </a:rPr>
              <a:t>KURSU (</a:t>
            </a:r>
            <a:r>
              <a:rPr lang="tr-TR" sz="1600" b="1" dirty="0">
                <a:solidFill>
                  <a:srgbClr val="FF0000"/>
                </a:solidFill>
              </a:rPr>
              <a:t>MTSK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67" y="1462301"/>
            <a:ext cx="2638425" cy="513678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0892" y="2397407"/>
            <a:ext cx="5868143" cy="239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969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1C078B7-FFBD-4F80-A78F-7742EFB48F2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>
              <a:cs typeface="Arial" charset="0"/>
            </a:endParaRPr>
          </a:p>
        </p:txBody>
      </p:sp>
      <p:sp>
        <p:nvSpPr>
          <p:cNvPr id="29699" name="5 Metin kutusu"/>
          <p:cNvSpPr txBox="1">
            <a:spLocks noChangeArrowheads="1"/>
          </p:cNvSpPr>
          <p:nvPr/>
        </p:nvSpPr>
        <p:spPr bwMode="auto">
          <a:xfrm>
            <a:off x="1569111" y="761938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  <p:sp>
        <p:nvSpPr>
          <p:cNvPr id="29700" name="Metin kutusu 1"/>
          <p:cNvSpPr txBox="1">
            <a:spLocks noChangeArrowheads="1"/>
          </p:cNvSpPr>
          <p:nvPr/>
        </p:nvSpPr>
        <p:spPr bwMode="auto">
          <a:xfrm>
            <a:off x="354070" y="1167114"/>
            <a:ext cx="818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1600" b="1" dirty="0"/>
              <a:t>	Muhtelif kursların kurslarını seçmek için </a:t>
            </a:r>
            <a:r>
              <a:rPr lang="tr-TR" sz="1600" b="1" dirty="0" smtClean="0"/>
              <a:t>Özel Öğretim Kurumları bölümünden </a:t>
            </a:r>
            <a:r>
              <a:rPr lang="tr-TR" sz="1600" b="1" dirty="0"/>
              <a:t>Muhtelif kursları seçerek </a:t>
            </a:r>
            <a:r>
              <a:rPr lang="tr-TR" sz="1600" b="1" dirty="0" smtClean="0"/>
              <a:t>seçilebilecek </a:t>
            </a:r>
            <a:r>
              <a:rPr lang="tr-TR" sz="1600" b="1" dirty="0"/>
              <a:t>kurslardan sağa «ekle» butonuyla seçilmiş bulunan kurslara aktarılır. Kaydet butonuyla kaydedilerek çıkılır.</a:t>
            </a:r>
          </a:p>
        </p:txBody>
      </p:sp>
      <p:pic>
        <p:nvPicPr>
          <p:cNvPr id="7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401109"/>
            <a:ext cx="837320" cy="826156"/>
          </a:xfrm>
          <a:prstGeom prst="rect">
            <a:avLst/>
          </a:prstGeom>
        </p:spPr>
      </p:pic>
      <p:pic>
        <p:nvPicPr>
          <p:cNvPr id="8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1" y="389989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71" y="2205039"/>
            <a:ext cx="2417730" cy="44643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522559"/>
            <a:ext cx="1200150" cy="2095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1" y="3010337"/>
            <a:ext cx="5914999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072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C7BA981D-6000-404C-BD72-5AD07282F00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>
              <a:cs typeface="Arial" charset="0"/>
            </a:endParaRPr>
          </a:p>
        </p:txBody>
      </p:sp>
      <p:sp>
        <p:nvSpPr>
          <p:cNvPr id="30724" name="7 Metin kutusu"/>
          <p:cNvSpPr txBox="1">
            <a:spLocks noChangeArrowheads="1"/>
          </p:cNvSpPr>
          <p:nvPr/>
        </p:nvSpPr>
        <p:spPr bwMode="auto">
          <a:xfrm>
            <a:off x="183310" y="1301022"/>
            <a:ext cx="244827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Kursiyer </a:t>
            </a:r>
            <a:r>
              <a:rPr lang="tr-TR" sz="1600" b="1" dirty="0">
                <a:solidFill>
                  <a:srgbClr val="7030A0"/>
                </a:solidFill>
              </a:rPr>
              <a:t>Öğrenciler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666163" cy="4752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6043" y="41578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1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>
              <a:cs typeface="Arial" charset="0"/>
            </a:endParaRPr>
          </a:p>
        </p:txBody>
      </p:sp>
      <p:sp>
        <p:nvSpPr>
          <p:cNvPr id="31747" name="7 Metin kutusu"/>
          <p:cNvSpPr txBox="1">
            <a:spLocks noChangeArrowheads="1"/>
          </p:cNvSpPr>
          <p:nvPr/>
        </p:nvSpPr>
        <p:spPr bwMode="auto">
          <a:xfrm>
            <a:off x="482738" y="1230820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Personel Durumu</a:t>
            </a:r>
            <a:endParaRPr lang="tr-TR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945" y="2564904"/>
            <a:ext cx="5855642" cy="292640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945" y="1730010"/>
            <a:ext cx="1489825" cy="62556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30010"/>
            <a:ext cx="2407333" cy="510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>
              <a:cs typeface="Arial" charset="0"/>
            </a:endParaRPr>
          </a:p>
        </p:txBody>
      </p:sp>
      <p:sp>
        <p:nvSpPr>
          <p:cNvPr id="31747" name="7 Metin kutusu"/>
          <p:cNvSpPr txBox="1">
            <a:spLocks noChangeArrowheads="1"/>
          </p:cNvSpPr>
          <p:nvPr/>
        </p:nvSpPr>
        <p:spPr bwMode="auto">
          <a:xfrm>
            <a:off x="482739" y="1230820"/>
            <a:ext cx="264910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7030A0"/>
                </a:solidFill>
              </a:rPr>
              <a:t>Yabancı Öğretmen</a:t>
            </a:r>
            <a:endParaRPr lang="tr-TR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MUHTELİF KURSLAR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68957"/>
            <a:ext cx="2609850" cy="49921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378" y="2514737"/>
            <a:ext cx="6076342" cy="3429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806" y="2026457"/>
            <a:ext cx="5887914" cy="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</a:t>
            </a:r>
            <a:r>
              <a:rPr lang="tr-TR" sz="1600" b="1" dirty="0" smtClean="0">
                <a:solidFill>
                  <a:srgbClr val="002060"/>
                </a:solidFill>
              </a:rPr>
              <a:t>ÖZEL ÖĞRETİM KURSU</a:t>
            </a:r>
            <a:endParaRPr lang="tr-TR" sz="1600" b="1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584" y="1339943"/>
            <a:ext cx="6481415" cy="52331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14" y="1389865"/>
            <a:ext cx="2451358" cy="52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9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2339752" y="683775"/>
            <a:ext cx="33526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</a:rPr>
              <a:t> </a:t>
            </a:r>
            <a:r>
              <a:rPr lang="tr-TR" sz="1600" b="1" dirty="0" smtClean="0">
                <a:solidFill>
                  <a:srgbClr val="002060"/>
                </a:solidFill>
              </a:rPr>
              <a:t>ÖZEL ÖĞRETİM KURSU</a:t>
            </a:r>
            <a:endParaRPr lang="tr-TR" sz="1600" b="1" dirty="0">
              <a:solidFill>
                <a:srgbClr val="00206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365256"/>
            <a:ext cx="2468587" cy="52320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364349"/>
            <a:ext cx="6597960" cy="52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403648" y="629625"/>
            <a:ext cx="6959610" cy="9906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Tahsis Durumu - Bina Kullanımı</a:t>
            </a:r>
            <a:endParaRPr lang="tr-TR" sz="32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tr-TR" dirty="0" smtClean="0"/>
              <a:t>Aynı binayı kullanan </a:t>
            </a:r>
            <a:r>
              <a:rPr lang="tr-TR" i="1" u="sng" dirty="0" smtClean="0"/>
              <a:t>Özel Eğitim ve Rehabilitasyon Merkezleri</a:t>
            </a:r>
            <a:r>
              <a:rPr lang="tr-TR" dirty="0" smtClean="0"/>
              <a:t>, </a:t>
            </a:r>
            <a:r>
              <a:rPr lang="tr-TR" i="1" u="sng" dirty="0" smtClean="0"/>
              <a:t>Özel Motorlu Taşıt Sürücüleri Kursu(MTSK), Özel Muhtelif Kurslar </a:t>
            </a:r>
            <a:r>
              <a:rPr lang="tr-TR" dirty="0" smtClean="0"/>
              <a:t>ve </a:t>
            </a:r>
            <a:r>
              <a:rPr lang="tr-TR" i="1" u="sng" dirty="0" smtClean="0"/>
              <a:t>Özel Öğretim Kursları</a:t>
            </a:r>
            <a:r>
              <a:rPr lang="tr-TR" dirty="0" smtClean="0"/>
              <a:t>; kurumlardan birini ev sahibi kurum gibi gösterecek ev sahibi kurum bina durumu ve bina kullanımını dolduracak, misafir kurum ise tahsis durumunu dolduracaktır. Kurumdaki toplam derslik ev sahibi kurum tarafından </a:t>
            </a:r>
            <a:r>
              <a:rPr lang="tr-TR" b="1" dirty="0">
                <a:solidFill>
                  <a:srgbClr val="00B0F0"/>
                </a:solidFill>
              </a:rPr>
              <a:t>6- TOPLAM DERSLİK SAYISI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bölümüne yazılacak, ev sahibi kurumun kendi kullandığı derslik ve misafir kurumların kullandığı dersliklerin toplamı ise </a:t>
            </a:r>
            <a:r>
              <a:rPr lang="tr-TR" b="1" dirty="0">
                <a:solidFill>
                  <a:srgbClr val="FF0000"/>
                </a:solidFill>
              </a:rPr>
              <a:t>1- Aktif(Kullanımdaki Tüm) Derslik Sayısı - (Özel Eğitim, Hastane ve Anasınıfı Sınıfı HARİÇ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smtClean="0"/>
              <a:t>bölümüne yazılacaktır.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180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16387" name="Dikdörtgen 1"/>
          <p:cNvSpPr>
            <a:spLocks noChangeArrowheads="1"/>
          </p:cNvSpPr>
          <p:nvPr/>
        </p:nvSpPr>
        <p:spPr bwMode="auto">
          <a:xfrm>
            <a:off x="692919" y="3281362"/>
            <a:ext cx="79835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>
                <a:solidFill>
                  <a:srgbClr val="002060"/>
                </a:solidFill>
                <a:latin typeface="Calibri" pitchFamily="34" charset="0"/>
              </a:rPr>
              <a:t>Özel Eğitim ve Rehabilitasyon Merkezi</a:t>
            </a:r>
          </a:p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Özel Motorlu Taşıt Sürücüleri Kursu(MTSK) </a:t>
            </a: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Özel Muhtelif Kurslar</a:t>
            </a:r>
          </a:p>
          <a:p>
            <a:pPr marL="342900" lvl="1" indent="-342900" eaLnBrk="0" hangingPunct="0">
              <a:lnSpc>
                <a:spcPct val="150000"/>
              </a:lnSpc>
              <a:buFontTx/>
              <a:buChar char="-"/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Özel Öğretim Kursları</a:t>
            </a: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Düz Bağlayıcı 8"/>
          <p:cNvCxnSpPr/>
          <p:nvPr/>
        </p:nvCxnSpPr>
        <p:spPr>
          <a:xfrm>
            <a:off x="611188" y="1916113"/>
            <a:ext cx="79216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38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8F1A806C-5148-4136-81E6-922EC5EEC3E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>
              <a:cs typeface="Arial" charset="0"/>
            </a:endParaRPr>
          </a:p>
        </p:txBody>
      </p:sp>
      <p:sp>
        <p:nvSpPr>
          <p:cNvPr id="16390" name="Dikdörtgen 9"/>
          <p:cNvSpPr>
            <a:spLocks noChangeArrowheads="1"/>
          </p:cNvSpPr>
          <p:nvPr/>
        </p:nvSpPr>
        <p:spPr bwMode="auto">
          <a:xfrm>
            <a:off x="1094311" y="2321719"/>
            <a:ext cx="6810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000" b="1" dirty="0">
                <a:solidFill>
                  <a:srgbClr val="FF0000"/>
                </a:solidFill>
                <a:latin typeface="Calibri" pitchFamily="34" charset="0"/>
              </a:rPr>
              <a:t>MEİS</a:t>
            </a:r>
            <a:r>
              <a:rPr lang="tr-TR" sz="2000" b="1" dirty="0">
                <a:latin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</a:rPr>
              <a:t>MODÜLÜNE BİLGİ GİRİŞİ YAPACAK KURUMLAR</a:t>
            </a:r>
            <a:r>
              <a:rPr lang="tr-TR" sz="2400" b="1" dirty="0">
                <a:latin typeface="Calibri" pitchFamily="34" charset="0"/>
              </a:rPr>
              <a:t> </a:t>
            </a:r>
          </a:p>
        </p:txBody>
      </p:sp>
      <p:pic>
        <p:nvPicPr>
          <p:cNvPr id="16391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177" y="612776"/>
            <a:ext cx="24511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796" y="404664"/>
            <a:ext cx="837320" cy="826156"/>
          </a:xfrm>
          <a:prstGeom prst="rect">
            <a:avLst/>
          </a:prstGeom>
        </p:spPr>
      </p:pic>
      <p:pic>
        <p:nvPicPr>
          <p:cNvPr id="11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8" y="404664"/>
            <a:ext cx="1212790" cy="9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345123" y="1235102"/>
            <a:ext cx="6840760" cy="9906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 </a:t>
            </a:r>
            <a:r>
              <a:rPr lang="tr-TR" sz="3200" dirty="0" smtClean="0"/>
              <a:t>BİNA KULLANIMI (Derslik Sayısı)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20888"/>
            <a:ext cx="915196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9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1382139" y="970423"/>
            <a:ext cx="6815594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r>
              <a:rPr lang="tr-TR" sz="3100" dirty="0" smtClean="0"/>
              <a:t>BİNA KULLANIMI (Derslik Sayısı-Tahsis)</a:t>
            </a:r>
            <a:endParaRPr lang="tr-TR" sz="3100" dirty="0"/>
          </a:p>
        </p:txBody>
      </p:sp>
      <p:sp>
        <p:nvSpPr>
          <p:cNvPr id="13" name="İçerik Yer Tutucusu 2"/>
          <p:cNvSpPr>
            <a:spLocks noGrp="1"/>
          </p:cNvSpPr>
          <p:nvPr>
            <p:ph idx="1"/>
          </p:nvPr>
        </p:nvSpPr>
        <p:spPr>
          <a:xfrm>
            <a:off x="457200" y="1796579"/>
            <a:ext cx="8229600" cy="3556992"/>
          </a:xfrm>
        </p:spPr>
        <p:txBody>
          <a:bodyPr/>
          <a:lstStyle/>
          <a:p>
            <a:r>
              <a:rPr lang="tr-TR" sz="2000" dirty="0" smtClean="0"/>
              <a:t>Aynı binayı birden fazla okul ve kurumun kullandığı durumlarda;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Ev sahibi kurumun dolduracağı ekran</a:t>
            </a:r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eşitliği </a:t>
            </a:r>
            <a:r>
              <a:rPr lang="tr-TR" sz="2000" dirty="0"/>
              <a:t>sağlanacaktır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Misafir kurumun </a:t>
            </a:r>
            <a:r>
              <a:rPr lang="tr-TR" sz="2000" dirty="0">
                <a:solidFill>
                  <a:srgbClr val="FF0000"/>
                </a:solidFill>
              </a:rPr>
              <a:t>dolduracağı ekran</a:t>
            </a:r>
          </a:p>
          <a:p>
            <a:pPr marL="0" indent="0">
              <a:buNone/>
            </a:pPr>
            <a:r>
              <a:rPr lang="tr-TR" sz="2000" b="1" dirty="0" smtClean="0"/>
              <a:t>Tahsis(Geçici Kullanım) </a:t>
            </a:r>
            <a:r>
              <a:rPr lang="tr-TR" sz="2000" b="1" dirty="0"/>
              <a:t>D</a:t>
            </a:r>
            <a:r>
              <a:rPr lang="tr-TR" sz="2000" b="1" dirty="0" smtClean="0"/>
              <a:t>urumu </a:t>
            </a:r>
            <a:r>
              <a:rPr lang="tr-TR" sz="2000" dirty="0" smtClean="0"/>
              <a:t>ekranındaki derslik sayısı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47" y="2624514"/>
            <a:ext cx="80105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6628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70042EB-EAD9-436B-B7A9-B58CEC10FC7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563" y="390461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73961"/>
            <a:ext cx="1212790" cy="959686"/>
          </a:xfrm>
          <a:prstGeom prst="rect">
            <a:avLst/>
          </a:prstGeom>
        </p:spPr>
      </p:pic>
      <p:sp>
        <p:nvSpPr>
          <p:cNvPr id="9" name="Dikdörtgen 2"/>
          <p:cNvSpPr>
            <a:spLocks noChangeArrowheads="1"/>
          </p:cNvSpPr>
          <p:nvPr/>
        </p:nvSpPr>
        <p:spPr bwMode="auto">
          <a:xfrm>
            <a:off x="587531" y="953804"/>
            <a:ext cx="827388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4000" b="1" dirty="0" smtClean="0">
                <a:solidFill>
                  <a:srgbClr val="FF0000"/>
                </a:solidFill>
                <a:latin typeface="Calibri" pitchFamily="34" charset="0"/>
              </a:rPr>
              <a:t>ÖNEMLİ UYARI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err="1" smtClean="0">
                <a:latin typeface="Calibri" pitchFamily="34" charset="0"/>
              </a:rPr>
              <a:t>Meis</a:t>
            </a:r>
            <a:r>
              <a:rPr lang="tr-TR" sz="2400" b="1" dirty="0" smtClean="0">
                <a:latin typeface="Calibri" pitchFamily="34" charset="0"/>
              </a:rPr>
              <a:t> Modülü BİNA KULLANIMI ekranına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</a:rPr>
              <a:t>Kütüphane Sayısı (Sınıf Kitaplıkları Hariç) satırının altına,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</a:rPr>
              <a:t>Z-KÜTÜPHANE (Zenginleştirilmiş Kütüphane) satırı eklenmiştir. </a:t>
            </a:r>
            <a:r>
              <a:rPr lang="tr-TR" sz="2400" b="1" i="1" dirty="0" smtClean="0">
                <a:solidFill>
                  <a:srgbClr val="FF0000"/>
                </a:solidFill>
                <a:latin typeface="Calibri" pitchFamily="34" charset="0"/>
              </a:rPr>
              <a:t>Bu iki kütüphane türü farklıdır.</a:t>
            </a:r>
            <a:endParaRPr lang="tr-TR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20" y="4066785"/>
            <a:ext cx="8126880" cy="279121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791599"/>
            <a:ext cx="590632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16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277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0B073578-EBD8-4A00-A16B-4BD58A2A49D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>
              <a:cs typeface="Arial" charset="0"/>
            </a:endParaRPr>
          </a:p>
        </p:txBody>
      </p:sp>
      <p:sp>
        <p:nvSpPr>
          <p:cNvPr id="32771" name="7 Metin kutusu"/>
          <p:cNvSpPr txBox="1">
            <a:spLocks noChangeArrowheads="1"/>
          </p:cNvSpPr>
          <p:nvPr/>
        </p:nvSpPr>
        <p:spPr bwMode="auto">
          <a:xfrm>
            <a:off x="2812682" y="953785"/>
            <a:ext cx="3265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C00000"/>
                </a:solidFill>
              </a:rPr>
              <a:t> Kurum </a:t>
            </a:r>
            <a:r>
              <a:rPr lang="tr-TR" sz="1600" b="1" dirty="0" smtClean="0">
                <a:solidFill>
                  <a:srgbClr val="C00000"/>
                </a:solidFill>
              </a:rPr>
              <a:t>Onay Verme İşlemi</a:t>
            </a:r>
            <a:endParaRPr lang="tr-TR" sz="1600" b="1" dirty="0">
              <a:solidFill>
                <a:srgbClr val="C00000"/>
              </a:solidFill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812087" cy="45368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6" descr="bakanli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15" y="418635"/>
            <a:ext cx="837320" cy="826156"/>
          </a:xfrm>
          <a:prstGeom prst="rect">
            <a:avLst/>
          </a:prstGeom>
        </p:spPr>
      </p:pic>
      <p:pic>
        <p:nvPicPr>
          <p:cNvPr id="8" name="Picture 18" descr="logo enkalt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8" y="453189"/>
            <a:ext cx="1212790" cy="9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174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34DEF910-F770-4565-856A-CC9C9986E1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r-TR">
              <a:cs typeface="Arial" charset="0"/>
            </a:endParaRP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04664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4664"/>
            <a:ext cx="1212790" cy="959686"/>
          </a:xfrm>
          <a:prstGeom prst="rect">
            <a:avLst/>
          </a:prstGeom>
        </p:spPr>
      </p:pic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/>
          <a:lstStyle/>
          <a:p>
            <a:pPr algn="just"/>
            <a:r>
              <a:rPr lang="tr-TR" sz="2800" dirty="0" smtClean="0"/>
              <a:t>Yaygın eğitim kapsamındaki </a:t>
            </a:r>
            <a:r>
              <a:rPr lang="tr-TR" sz="2800" dirty="0" smtClean="0">
                <a:solidFill>
                  <a:srgbClr val="FF0000"/>
                </a:solidFill>
              </a:rPr>
              <a:t>özel</a:t>
            </a:r>
            <a:r>
              <a:rPr lang="tr-TR" sz="2800" dirty="0" smtClean="0"/>
              <a:t> özel eğitim okullarının rehabilitasyon birimleriyle özel eğitim ve rehabilitasyon merkezlerinde kayıtlı olan bireylerin kursiyer bilgileri ve kursiyerlerin öğrenim durumları </a:t>
            </a:r>
            <a:r>
              <a:rPr lang="tr-TR" sz="2800" dirty="0" smtClean="0">
                <a:hlinkClick r:id="rId5"/>
              </a:rPr>
              <a:t>http://mebbis.meb.gov.tr</a:t>
            </a:r>
            <a:r>
              <a:rPr lang="tr-TR" sz="2800" dirty="0" smtClean="0"/>
              <a:t> adresindeki Özürlü Birey Modülündeki öğrenim bilgisi giriş ekranı kullanılarak girilecektir. Bina bilgileri, eğitim olanakları ve personel durumu bilgileri ise MEİS Modülünden girilecektir.</a:t>
            </a:r>
          </a:p>
        </p:txBody>
      </p:sp>
    </p:spTree>
    <p:extLst>
      <p:ext uri="{BB962C8B-B14F-4D97-AF65-F5344CB8AC3E}">
        <p14:creationId xmlns:p14="http://schemas.microsoft.com/office/powerpoint/2010/main" xmlns="" val="34319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33794" name="Dikdörtgen 4"/>
          <p:cNvSpPr>
            <a:spLocks noChangeArrowheads="1"/>
          </p:cNvSpPr>
          <p:nvPr/>
        </p:nvSpPr>
        <p:spPr bwMode="auto">
          <a:xfrm>
            <a:off x="545231" y="3212976"/>
            <a:ext cx="7775575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723900" algn="l"/>
              </a:tabLst>
            </a:pPr>
            <a:r>
              <a:rPr lang="tr-TR" sz="4000" b="1" dirty="0">
                <a:latin typeface="Calibri" pitchFamily="34" charset="0"/>
              </a:rPr>
              <a:t>	</a:t>
            </a:r>
            <a:r>
              <a:rPr lang="tr-TR" sz="4000" b="1" dirty="0" smtClean="0">
                <a:solidFill>
                  <a:srgbClr val="7030A0"/>
                </a:solidFill>
                <a:latin typeface="Calibri" pitchFamily="34" charset="0"/>
              </a:rPr>
              <a:t>U Y A R I</a:t>
            </a:r>
          </a:p>
          <a:p>
            <a:pPr algn="ctr" eaLnBrk="0" hangingPunct="0">
              <a:tabLst>
                <a:tab pos="723900" algn="l"/>
              </a:tabLst>
            </a:pPr>
            <a:endParaRPr lang="tr-TR" sz="40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</a:rPr>
              <a:t>2018-2019 </a:t>
            </a:r>
            <a:r>
              <a:rPr lang="tr-TR" sz="3500" b="1" dirty="0">
                <a:latin typeface="Calibri" pitchFamily="34" charset="0"/>
              </a:rPr>
              <a:t>Öğretim yılı veri giriş işlemleri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12 Kasım 2018</a:t>
            </a:r>
            <a:r>
              <a:rPr lang="tr-TR" sz="3500" b="1" dirty="0" smtClean="0">
                <a:latin typeface="Calibri" pitchFamily="34" charset="0"/>
              </a:rPr>
              <a:t> </a:t>
            </a:r>
            <a:r>
              <a:rPr lang="tr-TR" sz="3500" b="1" dirty="0">
                <a:latin typeface="Calibri" pitchFamily="34" charset="0"/>
              </a:rPr>
              <a:t>itibariyle başlayıp </a:t>
            </a:r>
            <a:endParaRPr lang="tr-TR" sz="3500" b="1" dirty="0" smtClean="0">
              <a:latin typeface="Calibri" pitchFamily="34" charset="0"/>
            </a:endParaRPr>
          </a:p>
          <a:p>
            <a:pPr algn="ctr" eaLnBrk="0" hangingPunct="0">
              <a:tabLst>
                <a:tab pos="723900" algn="l"/>
              </a:tabLst>
            </a:pP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</a:rPr>
              <a:t>04 Ocak 2019 </a:t>
            </a:r>
            <a:r>
              <a:rPr lang="tr-TR" sz="3500" b="1" dirty="0" smtClean="0">
                <a:latin typeface="Calibri" pitchFamily="34" charset="0"/>
              </a:rPr>
              <a:t>’da sona erecektir.</a:t>
            </a:r>
            <a:endParaRPr lang="tr-TR" sz="3500" b="1" dirty="0">
              <a:latin typeface="Calibri" pitchFamily="34" charset="0"/>
            </a:endParaRPr>
          </a:p>
        </p:txBody>
      </p:sp>
      <p:pic>
        <p:nvPicPr>
          <p:cNvPr id="33795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27463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42" y="1529289"/>
            <a:ext cx="19113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030" y="1529289"/>
            <a:ext cx="1438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-</a:t>
            </a:r>
            <a:fld id="{9E112050-313F-4B5C-8807-15B439F2B01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r-TR">
              <a:cs typeface="Arial" charset="0"/>
            </a:endParaRPr>
          </a:p>
        </p:txBody>
      </p:sp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419306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8" y="419306"/>
            <a:ext cx="1212790" cy="9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16390" name="Dikdörtgen 10"/>
          <p:cNvSpPr>
            <a:spLocks noChangeArrowheads="1"/>
          </p:cNvSpPr>
          <p:nvPr/>
        </p:nvSpPr>
        <p:spPr bwMode="auto">
          <a:xfrm>
            <a:off x="1691680" y="753435"/>
            <a:ext cx="6186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</a:rPr>
              <a:t>MEİS</a:t>
            </a:r>
            <a:r>
              <a:rPr lang="tr-TR" sz="2100" b="1" dirty="0" smtClean="0">
                <a:latin typeface="Calibri" pitchFamily="34" charset="0"/>
              </a:rPr>
              <a:t> </a:t>
            </a:r>
            <a:r>
              <a:rPr lang="tr-TR" sz="1900" b="1" dirty="0">
                <a:latin typeface="Calibri" pitchFamily="34" charset="0"/>
              </a:rPr>
              <a:t>MODÜLÜNE BİLGİ GİRİŞİ YAPILACAK EKRANLAR </a:t>
            </a:r>
          </a:p>
        </p:txBody>
      </p:sp>
      <p:sp>
        <p:nvSpPr>
          <p:cNvPr id="16391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56AF9588-56DA-448B-9885-C52D2E8084DF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>
              <a:cs typeface="Arial" charset="0"/>
            </a:endParaRPr>
          </a:p>
        </p:txBody>
      </p:sp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21" y="449567"/>
            <a:ext cx="1212790" cy="959686"/>
          </a:xfrm>
          <a:prstGeom prst="rect">
            <a:avLst/>
          </a:prstGeom>
        </p:spPr>
      </p:pic>
      <p:pic>
        <p:nvPicPr>
          <p:cNvPr id="11" name="Picture 16" descr="bakanlik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153" y="449567"/>
            <a:ext cx="837320" cy="82615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11760" y="1484784"/>
            <a:ext cx="620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0000FF"/>
                </a:solidFill>
              </a:rPr>
              <a:t>MEİS Modülüne ilk girdiğinizde öncelik olarak Bina Adres/Kontrol alanını doldurunuz. Daha sonra diğer işlemlere geçiniz.</a:t>
            </a:r>
            <a:endParaRPr lang="tr-TR" sz="1200" b="1" i="1" dirty="0">
              <a:solidFill>
                <a:srgbClr val="0000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275723"/>
            <a:ext cx="2236116" cy="54656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635" y="2155510"/>
            <a:ext cx="6679861" cy="43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1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17410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0EB5968E-73C6-4040-8E8E-33D7D5CB91E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>
              <a:cs typeface="Arial" charset="0"/>
            </a:endParaRPr>
          </a:p>
        </p:txBody>
      </p:sp>
      <p:sp>
        <p:nvSpPr>
          <p:cNvPr id="17412" name="6 Metin kutusu"/>
          <p:cNvSpPr txBox="1">
            <a:spLocks noChangeArrowheads="1"/>
          </p:cNvSpPr>
          <p:nvPr/>
        </p:nvSpPr>
        <p:spPr bwMode="auto">
          <a:xfrm>
            <a:off x="3190081" y="841703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>
                <a:solidFill>
                  <a:srgbClr val="002060"/>
                </a:solidFill>
              </a:rPr>
              <a:t> KURUM BİLGİLERİ</a:t>
            </a:r>
          </a:p>
        </p:txBody>
      </p:sp>
      <p:pic>
        <p:nvPicPr>
          <p:cNvPr id="6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017" y="385435"/>
            <a:ext cx="837320" cy="826156"/>
          </a:xfrm>
          <a:prstGeom prst="rect">
            <a:avLst/>
          </a:prstGeom>
        </p:spPr>
      </p:pic>
      <p:pic>
        <p:nvPicPr>
          <p:cNvPr id="7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28625"/>
            <a:ext cx="1212790" cy="959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03169"/>
            <a:ext cx="8640960" cy="513166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336566" y="5805264"/>
            <a:ext cx="5803249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ekrandaki bilgilerde değişiklik varsa, İl MEM Özel Öğretim </a:t>
            </a:r>
            <a:r>
              <a:rPr lang="tr-TR" dirty="0" smtClean="0">
                <a:solidFill>
                  <a:srgbClr val="FF0000"/>
                </a:solidFill>
              </a:rPr>
              <a:t>Kurumları Bölümüyle </a:t>
            </a:r>
            <a:r>
              <a:rPr lang="tr-TR" dirty="0">
                <a:solidFill>
                  <a:srgbClr val="FF0000"/>
                </a:solidFill>
              </a:rPr>
              <a:t>irtibata geçilecektir.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355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8CD7A988-A778-4360-880D-76610A1AE18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>
              <a:cs typeface="Arial" charset="0"/>
            </a:endParaRPr>
          </a:p>
        </p:txBody>
      </p:sp>
      <p:sp>
        <p:nvSpPr>
          <p:cNvPr id="23555" name="6 Metin kutusu"/>
          <p:cNvSpPr txBox="1">
            <a:spLocks noChangeArrowheads="1"/>
          </p:cNvSpPr>
          <p:nvPr/>
        </p:nvSpPr>
        <p:spPr bwMode="auto">
          <a:xfrm>
            <a:off x="2932360" y="732204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BİNA BİLGİLERİ</a:t>
            </a:r>
          </a:p>
        </p:txBody>
      </p:sp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865" y="398273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430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617" y="1358543"/>
            <a:ext cx="8458737" cy="4101666"/>
          </a:xfrm>
          <a:prstGeom prst="rect">
            <a:avLst/>
          </a:prstGeom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7097" y="3284984"/>
            <a:ext cx="7648444" cy="28082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60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355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8CD7A988-A778-4360-880D-76610A1AE18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>
              <a:cs typeface="Arial" charset="0"/>
            </a:endParaRPr>
          </a:p>
        </p:txBody>
      </p:sp>
      <p:sp>
        <p:nvSpPr>
          <p:cNvPr id="23558" name="8 Metin kutusu"/>
          <p:cNvSpPr txBox="1">
            <a:spLocks noChangeArrowheads="1"/>
          </p:cNvSpPr>
          <p:nvPr/>
        </p:nvSpPr>
        <p:spPr bwMode="auto">
          <a:xfrm>
            <a:off x="2987824" y="1055360"/>
            <a:ext cx="414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EĞİTİM OLANAKLARI</a:t>
            </a:r>
          </a:p>
        </p:txBody>
      </p:sp>
      <p:pic>
        <p:nvPicPr>
          <p:cNvPr id="8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2865" y="398273"/>
            <a:ext cx="837320" cy="826156"/>
          </a:xfrm>
          <a:prstGeom prst="rect">
            <a:avLst/>
          </a:prstGeom>
        </p:spPr>
      </p:pic>
      <p:pic>
        <p:nvPicPr>
          <p:cNvPr id="9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430"/>
            <a:ext cx="1212790" cy="959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72816"/>
            <a:ext cx="870850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4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457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B1340263-E0B1-4654-8925-C8FF817341F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>
              <a:cs typeface="Arial" charset="0"/>
            </a:endParaRPr>
          </a:p>
        </p:txBody>
      </p:sp>
      <p:sp>
        <p:nvSpPr>
          <p:cNvPr id="24579" name="6 Metin kutusu"/>
          <p:cNvSpPr txBox="1">
            <a:spLocks noChangeArrowheads="1"/>
          </p:cNvSpPr>
          <p:nvPr/>
        </p:nvSpPr>
        <p:spPr bwMode="auto">
          <a:xfrm>
            <a:off x="1907704" y="858615"/>
            <a:ext cx="6357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ÖZEL EĞİTİM KURUMLARI (</a:t>
            </a:r>
            <a:r>
              <a:rPr lang="tr-TR" sz="1600" b="1" dirty="0">
                <a:solidFill>
                  <a:srgbClr val="FF0000"/>
                </a:solidFill>
              </a:rPr>
              <a:t>Rehabilitasyon Merkezleri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4582" name="12 Metin kutusu"/>
          <p:cNvSpPr txBox="1">
            <a:spLocks noChangeArrowheads="1"/>
          </p:cNvSpPr>
          <p:nvPr/>
        </p:nvSpPr>
        <p:spPr bwMode="auto">
          <a:xfrm>
            <a:off x="285468" y="1336504"/>
            <a:ext cx="2643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rgbClr val="7030A0"/>
                </a:solidFill>
              </a:rPr>
              <a:t>Öğretmen – Öğretici Durumu</a:t>
            </a: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509" y="409519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8" y="391053"/>
            <a:ext cx="1212790" cy="9596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398" y="2270428"/>
            <a:ext cx="6532132" cy="41829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398" y="1688586"/>
            <a:ext cx="1209333" cy="5077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07" y="1675420"/>
            <a:ext cx="2425663" cy="50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560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2AE570E6-5940-4B65-BA89-A67B873F14D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>
              <a:cs typeface="Arial" charset="0"/>
            </a:endParaRPr>
          </a:p>
        </p:txBody>
      </p:sp>
      <p:sp>
        <p:nvSpPr>
          <p:cNvPr id="25603" name="6 Metin kutusu"/>
          <p:cNvSpPr txBox="1">
            <a:spLocks noChangeArrowheads="1"/>
          </p:cNvSpPr>
          <p:nvPr/>
        </p:nvSpPr>
        <p:spPr bwMode="auto">
          <a:xfrm>
            <a:off x="1907704" y="804863"/>
            <a:ext cx="579670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ÖZEL EĞİTİM KURUMLARI (</a:t>
            </a:r>
            <a:r>
              <a:rPr lang="tr-TR" sz="1600" b="1" dirty="0">
                <a:solidFill>
                  <a:srgbClr val="FF0000"/>
                </a:solidFill>
              </a:rPr>
              <a:t>Rehabilitasyon Merkezleri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5605" name="13 Metin kutusu"/>
          <p:cNvSpPr txBox="1">
            <a:spLocks noChangeArrowheads="1"/>
          </p:cNvSpPr>
          <p:nvPr/>
        </p:nvSpPr>
        <p:spPr bwMode="auto">
          <a:xfrm>
            <a:off x="323528" y="1352804"/>
            <a:ext cx="16786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7030A0"/>
                </a:solidFill>
              </a:rPr>
              <a:t>Personel Durumu</a:t>
            </a:r>
            <a:endParaRPr lang="tr-TR" sz="1400" b="1" dirty="0">
              <a:solidFill>
                <a:srgbClr val="7030A0"/>
              </a:solidFill>
            </a:endParaRP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421947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9" y="363998"/>
            <a:ext cx="1212790" cy="9596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16796"/>
            <a:ext cx="2628900" cy="4724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2" t="-1199" r="3620" b="-388"/>
          <a:stretch/>
        </p:blipFill>
        <p:spPr>
          <a:xfrm>
            <a:off x="3003771" y="2420888"/>
            <a:ext cx="6048000" cy="24482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130" y="1856616"/>
            <a:ext cx="5886350" cy="331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MEBBİS Veri Girişi</a:t>
            </a:r>
          </a:p>
        </p:txBody>
      </p:sp>
      <p:sp>
        <p:nvSpPr>
          <p:cNvPr id="2560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cs typeface="Arial" charset="0"/>
              </a:rPr>
              <a:t>Sayfa </a:t>
            </a:r>
            <a:fld id="{2AE570E6-5940-4B65-BA89-A67B873F14D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>
              <a:cs typeface="Arial" charset="0"/>
            </a:endParaRPr>
          </a:p>
        </p:txBody>
      </p:sp>
      <p:sp>
        <p:nvSpPr>
          <p:cNvPr id="25603" name="6 Metin kutusu"/>
          <p:cNvSpPr txBox="1">
            <a:spLocks noChangeArrowheads="1"/>
          </p:cNvSpPr>
          <p:nvPr/>
        </p:nvSpPr>
        <p:spPr bwMode="auto">
          <a:xfrm>
            <a:off x="1907704" y="804863"/>
            <a:ext cx="579670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600" b="1" dirty="0">
                <a:solidFill>
                  <a:srgbClr val="002060"/>
                </a:solidFill>
              </a:rPr>
              <a:t> ÖZEL EĞİTİM KURUMLARI (</a:t>
            </a:r>
            <a:r>
              <a:rPr lang="tr-TR" sz="1600" b="1" dirty="0">
                <a:solidFill>
                  <a:srgbClr val="FF0000"/>
                </a:solidFill>
              </a:rPr>
              <a:t>Rehabilitasyon Merkezleri</a:t>
            </a:r>
            <a:r>
              <a:rPr lang="tr-TR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5605" name="13 Metin kutusu"/>
          <p:cNvSpPr txBox="1">
            <a:spLocks noChangeArrowheads="1"/>
          </p:cNvSpPr>
          <p:nvPr/>
        </p:nvSpPr>
        <p:spPr bwMode="auto">
          <a:xfrm>
            <a:off x="663384" y="1375931"/>
            <a:ext cx="1756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7030A0"/>
                </a:solidFill>
              </a:rPr>
              <a:t>Yabancı Öğretmen</a:t>
            </a:r>
            <a:endParaRPr lang="tr-TR" sz="1400" b="1" dirty="0">
              <a:solidFill>
                <a:srgbClr val="7030A0"/>
              </a:solidFill>
            </a:endParaRPr>
          </a:p>
        </p:txBody>
      </p:sp>
      <p:pic>
        <p:nvPicPr>
          <p:cNvPr id="9" name="Picture 16" descr="bakanlik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421947"/>
            <a:ext cx="837320" cy="826156"/>
          </a:xfrm>
          <a:prstGeom prst="rect">
            <a:avLst/>
          </a:prstGeom>
        </p:spPr>
      </p:pic>
      <p:pic>
        <p:nvPicPr>
          <p:cNvPr id="10" name="Picture 18" descr="logo enkal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9" y="363998"/>
            <a:ext cx="1212790" cy="9596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301" y="2545901"/>
            <a:ext cx="6086475" cy="3486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92406"/>
            <a:ext cx="2657475" cy="5000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011" y="2132855"/>
            <a:ext cx="5908369" cy="3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7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lik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923</TotalTime>
  <Words>556</Words>
  <Application>Microsoft Office PowerPoint</Application>
  <PresentationFormat>Ekran Gösterisi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Netlik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Tahsis Durumu - Bina Kullanımı</vt:lpstr>
      <vt:lpstr> BİNA KULLANIMI (Derslik Sayısı)</vt:lpstr>
      <vt:lpstr>  BİNA KULLANIMI (Derslik Sayısı-Tahsis)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Zahide</cp:lastModifiedBy>
  <cp:revision>158</cp:revision>
  <cp:lastPrinted>2015-10-12T12:38:53Z</cp:lastPrinted>
  <dcterms:created xsi:type="dcterms:W3CDTF">2011-09-22T11:29:36Z</dcterms:created>
  <dcterms:modified xsi:type="dcterms:W3CDTF">2018-11-19T12:43:32Z</dcterms:modified>
</cp:coreProperties>
</file>